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2"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B04E40-7DB5-44AF-8484-3B5C8278AAE6}"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B04E40-7DB5-44AF-8484-3B5C8278AAE6}"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B04E40-7DB5-44AF-8484-3B5C8278AAE6}"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B04E40-7DB5-44AF-8484-3B5C8278AAE6}"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12/17/2025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23446"/>
            <a:ext cx="9144000" cy="6858000"/>
          </a:xfrm>
          <a:prstGeom prst="rect">
            <a:avLst/>
          </a:prstGeom>
        </p:spPr>
      </p:pic>
      <p:sp>
        <p:nvSpPr>
          <p:cNvPr id="5" name="TextBox 4"/>
          <p:cNvSpPr txBox="1"/>
          <p:nvPr/>
        </p:nvSpPr>
        <p:spPr>
          <a:xfrm>
            <a:off x="1723293" y="1676400"/>
            <a:ext cx="5791200" cy="1938992"/>
          </a:xfrm>
          <a:prstGeom prst="rect">
            <a:avLst/>
          </a:prstGeom>
          <a:noFill/>
        </p:spPr>
        <p:txBody>
          <a:bodyPr wrap="square" rtlCol="0">
            <a:prstTxWarp prst="textArchUp">
              <a:avLst/>
            </a:prstTxWarp>
            <a:spAutoFit/>
          </a:bodyPr>
          <a:lstStyle/>
          <a:p>
            <a:pPr algn="ctr"/>
            <a:r>
              <a:rPr lang="en-US" sz="4000" b="1">
                <a:solidFill>
                  <a:srgbClr val="FF0000"/>
                </a:solidFill>
                <a:latin typeface="Times New Roman" pitchFamily="18" charset="0"/>
                <a:cs typeface="Times New Roman" pitchFamily="18" charset="0"/>
              </a:rPr>
              <a:t>GIÁO ÁN </a:t>
            </a:r>
          </a:p>
          <a:p>
            <a:r>
              <a:rPr lang="en-US" sz="4000" b="1">
                <a:solidFill>
                  <a:srgbClr val="FF0000"/>
                </a:solidFill>
                <a:latin typeface="Times New Roman" pitchFamily="18" charset="0"/>
                <a:cs typeface="Times New Roman" pitchFamily="18" charset="0"/>
              </a:rPr>
              <a:t>LÀM QUEN VỚI TÁC PHẨM VĂN HỌC</a:t>
            </a:r>
          </a:p>
        </p:txBody>
      </p:sp>
      <p:sp>
        <p:nvSpPr>
          <p:cNvPr id="6" name="TextBox 5"/>
          <p:cNvSpPr txBox="1"/>
          <p:nvPr/>
        </p:nvSpPr>
        <p:spPr>
          <a:xfrm>
            <a:off x="1723293" y="2819400"/>
            <a:ext cx="6506307" cy="2400657"/>
          </a:xfrm>
          <a:prstGeom prst="rect">
            <a:avLst/>
          </a:prstGeom>
          <a:noFill/>
        </p:spPr>
        <p:txBody>
          <a:bodyPr wrap="square" rtlCol="0">
            <a:spAutoFit/>
          </a:bodyPr>
          <a:lstStyle/>
          <a:p>
            <a:r>
              <a:rPr lang="en-US" sz="3000" b="1" dirty="0" err="1">
                <a:latin typeface="Times New Roman" pitchFamily="18" charset="0"/>
                <a:cs typeface="Times New Roman" pitchFamily="18" charset="0"/>
              </a:rPr>
              <a:t>Đề</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tài</a:t>
            </a:r>
            <a:r>
              <a:rPr lang="en-US" sz="3000" b="1" dirty="0">
                <a:latin typeface="Times New Roman" pitchFamily="18" charset="0"/>
                <a:cs typeface="Times New Roman" pitchFamily="18" charset="0"/>
              </a:rPr>
              <a:t>: Thơ “</a:t>
            </a:r>
            <a:r>
              <a:rPr lang="en-US" sz="3000" b="1" dirty="0" err="1">
                <a:latin typeface="Times New Roman" pitchFamily="18" charset="0"/>
                <a:cs typeface="Times New Roman" pitchFamily="18" charset="0"/>
              </a:rPr>
              <a:t>Bé</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làm</a:t>
            </a:r>
            <a:r>
              <a:rPr lang="en-US" sz="3000" b="1" dirty="0">
                <a:latin typeface="Times New Roman" pitchFamily="18" charset="0"/>
                <a:cs typeface="Times New Roman" pitchFamily="18" charset="0"/>
              </a:rPr>
              <a:t> bao </a:t>
            </a:r>
            <a:r>
              <a:rPr lang="en-US" sz="3000" b="1" dirty="0" err="1">
                <a:latin typeface="Times New Roman" pitchFamily="18" charset="0"/>
                <a:cs typeface="Times New Roman" pitchFamily="18" charset="0"/>
              </a:rPr>
              <a:t>nhiêu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nghề</a:t>
            </a:r>
            <a:r>
              <a:rPr lang="en-US" sz="3000" b="1" dirty="0">
                <a:latin typeface="Times New Roman" pitchFamily="18" charset="0"/>
                <a:cs typeface="Times New Roman" pitchFamily="18" charset="0"/>
              </a:rPr>
              <a:t>”</a:t>
            </a:r>
          </a:p>
          <a:p>
            <a:r>
              <a:rPr lang="en-US" sz="3000" b="1" dirty="0" err="1">
                <a:latin typeface="Times New Roman" pitchFamily="18" charset="0"/>
                <a:cs typeface="Times New Roman" pitchFamily="18" charset="0"/>
              </a:rPr>
              <a:t>Độ</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tuổi</a:t>
            </a:r>
            <a:r>
              <a:rPr lang="en-US" sz="3000" b="1" dirty="0">
                <a:latin typeface="Times New Roman" pitchFamily="18" charset="0"/>
                <a:cs typeface="Times New Roman" pitchFamily="18" charset="0"/>
              </a:rPr>
              <a:t>: 5-6 </a:t>
            </a:r>
            <a:r>
              <a:rPr lang="en-US" sz="3000" b="1" dirty="0" err="1">
                <a:latin typeface="Times New Roman" pitchFamily="18" charset="0"/>
                <a:cs typeface="Times New Roman" pitchFamily="18" charset="0"/>
              </a:rPr>
              <a:t>tuổi</a:t>
            </a:r>
            <a:endParaRPr lang="en-US" sz="3000" b="1" dirty="0">
              <a:latin typeface="Times New Roman" pitchFamily="18" charset="0"/>
              <a:cs typeface="Times New Roman" pitchFamily="18" charset="0"/>
            </a:endParaRPr>
          </a:p>
          <a:p>
            <a:r>
              <a:rPr lang="en-US" sz="3000" b="1" dirty="0" err="1">
                <a:latin typeface="Times New Roman" pitchFamily="18" charset="0"/>
                <a:cs typeface="Times New Roman" pitchFamily="18" charset="0"/>
              </a:rPr>
              <a:t>Thời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gian</a:t>
            </a:r>
            <a:r>
              <a:rPr lang="en-US" sz="3000" b="1" dirty="0">
                <a:latin typeface="Times New Roman" pitchFamily="18" charset="0"/>
                <a:cs typeface="Times New Roman" pitchFamily="18" charset="0"/>
              </a:rPr>
              <a:t> 30-35 </a:t>
            </a:r>
            <a:r>
              <a:rPr lang="en-US" sz="3000" b="1" dirty="0" err="1">
                <a:latin typeface="Times New Roman" pitchFamily="18" charset="0"/>
                <a:cs typeface="Times New Roman" pitchFamily="18" charset="0"/>
              </a:rPr>
              <a:t>phút</a:t>
            </a:r>
            <a:endParaRPr lang="en-US" sz="3000" b="1" dirty="0">
              <a:latin typeface="Times New Roman" pitchFamily="18" charset="0"/>
              <a:cs typeface="Times New Roman" pitchFamily="18" charset="0"/>
            </a:endParaRPr>
          </a:p>
          <a:p>
            <a:r>
              <a:rPr lang="en-US" sz="3000" b="1" dirty="0" err="1">
                <a:latin typeface="Times New Roman" pitchFamily="18" charset="0"/>
                <a:cs typeface="Times New Roman" pitchFamily="18" charset="0"/>
              </a:rPr>
              <a:t>Người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dạy</a:t>
            </a:r>
            <a:r>
              <a:rPr lang="en-US" sz="3000" b="1" dirty="0">
                <a:latin typeface="Times New Roman" pitchFamily="18" charset="0"/>
                <a:cs typeface="Times New Roman" pitchFamily="18" charset="0"/>
              </a:rPr>
              <a:t>: H </a:t>
            </a:r>
            <a:r>
              <a:rPr lang="en-US" sz="3000" b="1" dirty="0" err="1">
                <a:latin typeface="Times New Roman" pitchFamily="18" charset="0"/>
                <a:cs typeface="Times New Roman" pitchFamily="18" charset="0"/>
              </a:rPr>
              <a:t>Nũi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Mlô</a:t>
            </a:r>
            <a:endParaRPr lang="en-US" sz="3000" b="1" dirty="0">
              <a:latin typeface="Times New Roman" pitchFamily="18" charset="0"/>
              <a:cs typeface="Times New Roman" pitchFamily="18" charset="0"/>
            </a:endParaRPr>
          </a:p>
          <a:p>
            <a:r>
              <a:rPr lang="en-US" sz="3000" b="1" dirty="0" err="1">
                <a:latin typeface="Times New Roman" pitchFamily="18" charset="0"/>
                <a:cs typeface="Times New Roman" pitchFamily="18" charset="0"/>
              </a:rPr>
              <a:t>Ngày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dạy</a:t>
            </a:r>
            <a:r>
              <a:rPr lang="en-US" sz="3000" b="1" dirty="0">
                <a:latin typeface="Times New Roman" pitchFamily="18" charset="0"/>
                <a:cs typeface="Times New Roman" pitchFamily="18" charset="0"/>
              </a:rPr>
              <a:t> :28/11/2025</a:t>
            </a:r>
          </a:p>
        </p:txBody>
      </p:sp>
    </p:spTree>
    <p:extLst>
      <p:ext uri="{BB962C8B-B14F-4D97-AF65-F5344CB8AC3E}">
        <p14:creationId xmlns:p14="http://schemas.microsoft.com/office/powerpoint/2010/main" val="310416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838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val="126674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a:solidFill>
                  <a:schemeClr val="tx1"/>
                </a:solidFill>
                <a:latin typeface="Times New Roman" pitchFamily="18" charset="0"/>
              </a:rPr>
              <a:t>B</a:t>
            </a:r>
            <a:r>
              <a:rPr lang="en-US" sz="4000" b="1">
                <a:solidFill>
                  <a:schemeClr val="tx1"/>
                </a:solidFill>
                <a:latin typeface="Times New Roman" pitchFamily="18" charset="0"/>
              </a:rPr>
              <a:t>é chơi làm thợ nề</a:t>
            </a:r>
          </a:p>
          <a:p>
            <a:pPr eaLnBrk="1" hangingPunct="1">
              <a:lnSpc>
                <a:spcPct val="80000"/>
              </a:lnSpc>
            </a:pPr>
            <a:r>
              <a:rPr lang="en-US" sz="4000" b="1">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hàn làm gì nhỉ?</a:t>
            </a:r>
          </a:p>
        </p:txBody>
      </p:sp>
    </p:spTree>
    <p:extLst>
      <p:ext uri="{BB962C8B-B14F-4D97-AF65-F5344CB8AC3E}">
        <p14:creationId xmlns:p14="http://schemas.microsoft.com/office/powerpoint/2010/main" val="120677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bao </a:t>
            </a:r>
            <a:r>
              <a:rPr lang="en-US" sz="2800" b="1" dirty="0" err="1">
                <a:solidFill>
                  <a:srgbClr val="FF0000"/>
                </a:solidFill>
                <a:latin typeface="Times New Roman" panose="02020603050405020304" pitchFamily="18" charset="0"/>
                <a:cs typeface="Times New Roman" panose="02020603050405020304" pitchFamily="18" charset="0"/>
              </a:rPr>
              <a:t>nghề</a:t>
            </a:r>
            <a:endParaRPr lang="en-US" sz="28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 Sáng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Yến Thảo</a:t>
            </a: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a:solidFill>
                  <a:srgbClr val="0070C0"/>
                </a:solidFill>
                <a:latin typeface="Times New Roman" pitchFamily="18" charset="0"/>
                <a:cs typeface="Times New Roman" pitchFamily="18" charset="0"/>
              </a:rPr>
              <a:t>Trò chơi: Đọc câu thơ qua tranh</a:t>
            </a:r>
          </a:p>
        </p:txBody>
      </p:sp>
    </p:spTree>
    <p:extLst>
      <p:ext uri="{BB962C8B-B14F-4D97-AF65-F5344CB8AC3E}">
        <p14:creationId xmlns:p14="http://schemas.microsoft.com/office/powerpoint/2010/main" val="3478883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3810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86100" y="130175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21400" y="41275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6057900" y="38100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114300" y="34290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a:solidFill>
                  <a:schemeClr val="tx1">
                    <a:lumMod val="65000"/>
                    <a:lumOff val="35000"/>
                  </a:schemeClr>
                </a:solidFill>
                <a:latin typeface="Times New Roman" pitchFamily="18" charset="0"/>
              </a:rPr>
              <a:t>B</a:t>
            </a:r>
            <a:r>
              <a:rPr lang="en-US" sz="4000" b="1">
                <a:solidFill>
                  <a:schemeClr val="tx1">
                    <a:lumMod val="65000"/>
                    <a:lumOff val="35000"/>
                  </a:schemeClr>
                </a:solidFill>
                <a:latin typeface="Times New Roman" pitchFamily="18" charset="0"/>
              </a:rPr>
              <a:t>é chơi làm thợ nề</a:t>
            </a:r>
          </a:p>
          <a:p>
            <a:pPr eaLnBrk="1" hangingPunct="1">
              <a:lnSpc>
                <a:spcPct val="80000"/>
              </a:lnSpc>
            </a:pPr>
            <a:r>
              <a:rPr lang="en-US" sz="4000" b="1">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a:p>
        </p:txBody>
      </p:sp>
      <p:sp>
        <p:nvSpPr>
          <p:cNvPr id="11267" name="Rectangle 3"/>
          <p:cNvSpPr>
            <a:spLocks noGrp="1" noChangeArrowheads="1"/>
          </p:cNvSpPr>
          <p:nvPr>
            <p:ph type="body" idx="1"/>
          </p:nvPr>
        </p:nvSpPr>
        <p:spPr/>
        <p:txBody>
          <a:bodyPr/>
          <a:lstStyle/>
          <a:p>
            <a:pPr eaLnBrk="1" hangingPunct="1"/>
            <a:endParaRPr lang="vi-VN"/>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480</Words>
  <Application>Microsoft Office PowerPoint</Application>
  <PresentationFormat>On-screen Show (4:3)</PresentationFormat>
  <Paragraphs>42</Paragraphs>
  <Slides>34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Administrator</cp:lastModifiedBy>
  <cp:revision>13</cp:revision>
  <dcterms:created xsi:type="dcterms:W3CDTF">2021-11-26T11:59:41Z</dcterms:created>
  <dcterms:modified xsi:type="dcterms:W3CDTF">2025-12-17T01:49:39Z</dcterms:modified>
</cp:coreProperties>
</file>