
<file path=[Content_Types].xml><?xml version="1.0" encoding="utf-8"?>
<Types xmlns="http://schemas.openxmlformats.org/package/2006/content-types">
  <Default Extension="jpe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60" r:id="rId5"/>
    <p:sldId id="266" r:id="rId6"/>
    <p:sldId id="273" r:id="rId7"/>
    <p:sldId id="261" r:id="rId8"/>
    <p:sldId id="265" r:id="rId9"/>
    <p:sldId id="268" r:id="rId10"/>
    <p:sldId id="267" r:id="rId11"/>
    <p:sldId id="269" r:id="rId12"/>
    <p:sldId id="271" r:id="rId13"/>
    <p:sldId id="262" r:id="rId14"/>
    <p:sldId id="264" r:id="rId15"/>
  </p:sldIdLst>
  <p:sldSz cx="18288000" cy="10287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079" userDrawn="1">
          <p15:clr>
            <a:srgbClr val="A4A3A4"/>
          </p15:clr>
        </p15:guide>
        <p15:guide id="2" pos="2857"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showGuides="1">
      <p:cViewPr varScale="1">
        <p:scale>
          <a:sx n="39" d="100"/>
          <a:sy n="39" d="100"/>
        </p:scale>
        <p:origin x="964" y="52"/>
      </p:cViewPr>
      <p:guideLst>
        <p:guide orient="horz" pos="2079"/>
        <p:guide pos="2857"/>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t>5/19/2026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t>5/19/2026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t>5/19/2026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t>5/19/2026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t>5/19/2026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t>5/19/2026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sv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slideLayout" Target="../slideLayouts/slideLayout7.xml"/><Relationship Id="rId7" Type="http://schemas.openxmlformats.org/officeDocument/2006/relationships/image" Target="../media/image7.sv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2.svg"/><Relationship Id="rId5" Type="http://schemas.openxmlformats.org/officeDocument/2006/relationships/image" Target="../media/image1.svg"/><Relationship Id="rId10" Type="http://schemas.openxmlformats.org/officeDocument/2006/relationships/image" Target="../media/image33.png"/><Relationship Id="rId4" Type="http://schemas.openxmlformats.org/officeDocument/2006/relationships/image" Target="../media/image11.svg"/><Relationship Id="rId9"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37.png"/><Relationship Id="rId4" Type="http://schemas.openxmlformats.org/officeDocument/2006/relationships/image" Target="../media/image36.png"/></Relationships>
</file>

<file path=ppt/slides/_rels/slide2.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8.sv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7.svg"/></Relationships>
</file>

<file path=ppt/slides/_rels/slide3.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7.svg"/><Relationship Id="rId2" Type="http://schemas.openxmlformats.org/officeDocument/2006/relationships/image" Target="../media/image11.sv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sv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7.xml"/><Relationship Id="rId7" Type="http://schemas.openxmlformats.org/officeDocument/2006/relationships/image" Target="../media/image15.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7.svg"/><Relationship Id="rId5" Type="http://schemas.openxmlformats.org/officeDocument/2006/relationships/image" Target="../media/image1.svg"/><Relationship Id="rId4" Type="http://schemas.openxmlformats.org/officeDocument/2006/relationships/image" Target="../media/image8.svg"/><Relationship Id="rId9" Type="http://schemas.openxmlformats.org/officeDocument/2006/relationships/image" Target="../media/image17.png"/></Relationships>
</file>

<file path=ppt/slides/_rels/slide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svg"/><Relationship Id="rId7" Type="http://schemas.openxmlformats.org/officeDocument/2006/relationships/image" Target="../media/image23.png"/><Relationship Id="rId2"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7.sv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6.svg"/><Relationship Id="rId7" Type="http://schemas.openxmlformats.org/officeDocument/2006/relationships/image" Target="../media/image23.png"/><Relationship Id="rId2" Type="http://schemas.openxmlformats.org/officeDocument/2006/relationships/image" Target="../media/image25.svg"/><Relationship Id="rId1" Type="http://schemas.openxmlformats.org/officeDocument/2006/relationships/slideLayout" Target="../slideLayouts/slideLayout7.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7.sv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rot="-3636343">
            <a:off x="12028623" y="5578561"/>
            <a:ext cx="8750677" cy="6541131"/>
          </a:xfrm>
          <a:custGeom>
            <a:avLst/>
            <a:gdLst/>
            <a:ahLst/>
            <a:cxnLst/>
            <a:rect l="l" t="t" r="r" b="b"/>
            <a:pathLst>
              <a:path w="8750677" h="6541131">
                <a:moveTo>
                  <a:pt x="0" y="0"/>
                </a:moveTo>
                <a:lnTo>
                  <a:pt x="8750677" y="0"/>
                </a:lnTo>
                <a:lnTo>
                  <a:pt x="8750677" y="6541131"/>
                </a:lnTo>
                <a:lnTo>
                  <a:pt x="0" y="6541131"/>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7793946">
            <a:off x="-2907422" y="-1832692"/>
            <a:ext cx="8750677" cy="6541131"/>
          </a:xfrm>
          <a:custGeom>
            <a:avLst/>
            <a:gdLst/>
            <a:ahLst/>
            <a:cxnLst/>
            <a:rect l="l" t="t" r="r" b="b"/>
            <a:pathLst>
              <a:path w="8750677" h="6541131">
                <a:moveTo>
                  <a:pt x="0" y="0"/>
                </a:moveTo>
                <a:lnTo>
                  <a:pt x="8750677" y="0"/>
                </a:lnTo>
                <a:lnTo>
                  <a:pt x="8750677" y="6541131"/>
                </a:lnTo>
                <a:lnTo>
                  <a:pt x="0" y="6541131"/>
                </a:lnTo>
                <a:lnTo>
                  <a:pt x="0" y="0"/>
                </a:lnTo>
                <a:close/>
              </a:path>
            </a:pathLst>
          </a:custGeom>
          <a:blipFill>
            <a:blip>
              <a:extLst>
                <a:ext uri="{96DAC541-7B7A-43D3-8B79-37D633B846F1}">
                  <asvg:svgBlip xmlns:asvg="http://schemas.microsoft.com/office/drawing/2016/SVG/main" r:embed="rId2"/>
                </a:ext>
              </a:extLst>
            </a:blip>
            <a:stretch>
              <a:fillRect/>
            </a:stretch>
          </a:blipFill>
        </p:spPr>
      </p:sp>
      <p:grpSp>
        <p:nvGrpSpPr>
          <p:cNvPr id="4" name="Group 4"/>
          <p:cNvGrpSpPr/>
          <p:nvPr/>
        </p:nvGrpSpPr>
        <p:grpSpPr>
          <a:xfrm>
            <a:off x="2608807" y="672041"/>
            <a:ext cx="13250114" cy="7411253"/>
            <a:chOff x="0" y="0"/>
            <a:chExt cx="17666819" cy="9881671"/>
          </a:xfrm>
        </p:grpSpPr>
        <p:sp>
          <p:nvSpPr>
            <p:cNvPr id="5" name="Freeform 5"/>
            <p:cNvSpPr/>
            <p:nvPr/>
          </p:nvSpPr>
          <p:spPr>
            <a:xfrm>
              <a:off x="0" y="0"/>
              <a:ext cx="17666819" cy="8972160"/>
            </a:xfrm>
            <a:custGeom>
              <a:avLst/>
              <a:gdLst/>
              <a:ahLst/>
              <a:cxnLst/>
              <a:rect l="l" t="t" r="r" b="b"/>
              <a:pathLst>
                <a:path w="17666819" h="8972160">
                  <a:moveTo>
                    <a:pt x="0" y="0"/>
                  </a:moveTo>
                  <a:lnTo>
                    <a:pt x="17666819" y="0"/>
                  </a:lnTo>
                  <a:lnTo>
                    <a:pt x="17666819" y="8972160"/>
                  </a:lnTo>
                  <a:lnTo>
                    <a:pt x="0" y="8972160"/>
                  </a:lnTo>
                  <a:lnTo>
                    <a:pt x="0" y="0"/>
                  </a:lnTo>
                  <a:close/>
                </a:path>
              </a:pathLst>
            </a:custGeom>
            <a:blipFill>
              <a:blip>
                <a:extLst>
                  <a:ext uri="{96DAC541-7B7A-43D3-8B79-37D633B846F1}">
                    <asvg:svgBlip xmlns:asvg="http://schemas.microsoft.com/office/drawing/2016/SVG/main" r:embed="rId3"/>
                  </a:ext>
                </a:extLst>
              </a:blip>
              <a:stretch>
                <a:fillRect b="-31927"/>
              </a:stretch>
            </a:blipFill>
          </p:spPr>
        </p:sp>
        <p:grpSp>
          <p:nvGrpSpPr>
            <p:cNvPr id="6" name="Group 6"/>
            <p:cNvGrpSpPr/>
            <p:nvPr/>
          </p:nvGrpSpPr>
          <p:grpSpPr>
            <a:xfrm>
              <a:off x="0" y="1284896"/>
              <a:ext cx="17666819" cy="8596775"/>
              <a:chOff x="0" y="0"/>
              <a:chExt cx="3319290" cy="1615186"/>
            </a:xfrm>
          </p:grpSpPr>
          <p:sp>
            <p:nvSpPr>
              <p:cNvPr id="7" name="Freeform 7"/>
              <p:cNvSpPr/>
              <p:nvPr/>
            </p:nvSpPr>
            <p:spPr>
              <a:xfrm>
                <a:off x="0" y="0"/>
                <a:ext cx="3319290" cy="1615186"/>
              </a:xfrm>
              <a:custGeom>
                <a:avLst/>
                <a:gdLst/>
                <a:ahLst/>
                <a:cxnLst/>
                <a:rect l="l" t="t" r="r" b="b"/>
                <a:pathLst>
                  <a:path w="3319290" h="1615186">
                    <a:moveTo>
                      <a:pt x="26415" y="0"/>
                    </a:moveTo>
                    <a:lnTo>
                      <a:pt x="3292875" y="0"/>
                    </a:lnTo>
                    <a:cubicBezTo>
                      <a:pt x="3307464" y="0"/>
                      <a:pt x="3319290" y="11826"/>
                      <a:pt x="3319290" y="26415"/>
                    </a:cubicBezTo>
                    <a:lnTo>
                      <a:pt x="3319290" y="1588771"/>
                    </a:lnTo>
                    <a:cubicBezTo>
                      <a:pt x="3319290" y="1603359"/>
                      <a:pt x="3307464" y="1615186"/>
                      <a:pt x="3292875" y="1615186"/>
                    </a:cubicBezTo>
                    <a:lnTo>
                      <a:pt x="26415" y="1615186"/>
                    </a:lnTo>
                    <a:cubicBezTo>
                      <a:pt x="11826" y="1615186"/>
                      <a:pt x="0" y="1603359"/>
                      <a:pt x="0" y="1588771"/>
                    </a:cubicBezTo>
                    <a:lnTo>
                      <a:pt x="0" y="26415"/>
                    </a:lnTo>
                    <a:cubicBezTo>
                      <a:pt x="0" y="11826"/>
                      <a:pt x="11826" y="0"/>
                      <a:pt x="26415" y="0"/>
                    </a:cubicBezTo>
                    <a:close/>
                  </a:path>
                </a:pathLst>
              </a:custGeom>
              <a:solidFill>
                <a:srgbClr val="FFFFFF"/>
              </a:solidFill>
            </p:spPr>
          </p:sp>
          <p:sp>
            <p:nvSpPr>
              <p:cNvPr id="8" name="TextBox 8"/>
              <p:cNvSpPr txBox="1"/>
              <p:nvPr/>
            </p:nvSpPr>
            <p:spPr>
              <a:xfrm>
                <a:off x="0" y="-38100"/>
                <a:ext cx="3319290" cy="1653286"/>
              </a:xfrm>
              <a:prstGeom prst="rect">
                <a:avLst/>
              </a:prstGeom>
            </p:spPr>
            <p:txBody>
              <a:bodyPr lIns="50800" tIns="50800" rIns="50800" bIns="50800" rtlCol="0" anchor="ctr"/>
              <a:lstStyle/>
              <a:p>
                <a:pPr marL="0" lvl="0" indent="0" algn="ctr">
                  <a:lnSpc>
                    <a:spcPts val="2660"/>
                  </a:lnSpc>
                  <a:spcBef>
                    <a:spcPct val="0"/>
                  </a:spcBef>
                </a:pPr>
                <a:endParaRPr/>
              </a:p>
            </p:txBody>
          </p:sp>
        </p:grpSp>
      </p:grpSp>
      <p:sp>
        <p:nvSpPr>
          <p:cNvPr id="9" name="Freeform 9"/>
          <p:cNvSpPr/>
          <p:nvPr/>
        </p:nvSpPr>
        <p:spPr>
          <a:xfrm rot="-405377">
            <a:off x="13938862" y="515283"/>
            <a:ext cx="2911761" cy="3800014"/>
          </a:xfrm>
          <a:custGeom>
            <a:avLst/>
            <a:gdLst/>
            <a:ahLst/>
            <a:cxnLst/>
            <a:rect l="l" t="t" r="r" b="b"/>
            <a:pathLst>
              <a:path w="2911761" h="3800014">
                <a:moveTo>
                  <a:pt x="0" y="0"/>
                </a:moveTo>
                <a:lnTo>
                  <a:pt x="2911760" y="0"/>
                </a:lnTo>
                <a:lnTo>
                  <a:pt x="2911760" y="3800014"/>
                </a:lnTo>
                <a:lnTo>
                  <a:pt x="0" y="3800014"/>
                </a:lnTo>
                <a:lnTo>
                  <a:pt x="0" y="0"/>
                </a:lnTo>
                <a:close/>
              </a:path>
            </a:pathLst>
          </a:custGeom>
          <a:blipFill>
            <a:blip r:embed="rId4"/>
            <a:stretch>
              <a:fillRect/>
            </a:stretch>
          </a:blipFill>
        </p:spPr>
      </p:sp>
      <p:sp>
        <p:nvSpPr>
          <p:cNvPr id="10" name="Freeform 10"/>
          <p:cNvSpPr/>
          <p:nvPr/>
        </p:nvSpPr>
        <p:spPr>
          <a:xfrm rot="1131308">
            <a:off x="1382316" y="388267"/>
            <a:ext cx="2572542" cy="3314063"/>
          </a:xfrm>
          <a:custGeom>
            <a:avLst/>
            <a:gdLst/>
            <a:ahLst/>
            <a:cxnLst/>
            <a:rect l="l" t="t" r="r" b="b"/>
            <a:pathLst>
              <a:path w="2572542" h="3314063">
                <a:moveTo>
                  <a:pt x="0" y="0"/>
                </a:moveTo>
                <a:lnTo>
                  <a:pt x="2572542" y="0"/>
                </a:lnTo>
                <a:lnTo>
                  <a:pt x="2572542" y="3314064"/>
                </a:lnTo>
                <a:lnTo>
                  <a:pt x="0" y="3314064"/>
                </a:lnTo>
                <a:lnTo>
                  <a:pt x="0" y="0"/>
                </a:lnTo>
                <a:close/>
              </a:path>
            </a:pathLst>
          </a:custGeom>
          <a:blipFill>
            <a:blip r:embed="rId5"/>
            <a:stretch>
              <a:fillRect/>
            </a:stretch>
          </a:blipFill>
        </p:spPr>
      </p:sp>
      <p:sp>
        <p:nvSpPr>
          <p:cNvPr id="11" name="Freeform 11"/>
          <p:cNvSpPr/>
          <p:nvPr/>
        </p:nvSpPr>
        <p:spPr>
          <a:xfrm>
            <a:off x="13412629" y="5934814"/>
            <a:ext cx="3087658" cy="3675784"/>
          </a:xfrm>
          <a:custGeom>
            <a:avLst/>
            <a:gdLst/>
            <a:ahLst/>
            <a:cxnLst/>
            <a:rect l="l" t="t" r="r" b="b"/>
            <a:pathLst>
              <a:path w="3087658" h="3675784">
                <a:moveTo>
                  <a:pt x="0" y="0"/>
                </a:moveTo>
                <a:lnTo>
                  <a:pt x="3087659" y="0"/>
                </a:lnTo>
                <a:lnTo>
                  <a:pt x="3087659" y="3675784"/>
                </a:lnTo>
                <a:lnTo>
                  <a:pt x="0" y="3675784"/>
                </a:lnTo>
                <a:lnTo>
                  <a:pt x="0" y="0"/>
                </a:lnTo>
                <a:close/>
              </a:path>
            </a:pathLst>
          </a:custGeom>
          <a:blipFill>
            <a:blip r:embed="rId6"/>
            <a:stretch>
              <a:fillRect/>
            </a:stretch>
          </a:blipFill>
        </p:spPr>
      </p:sp>
      <p:sp>
        <p:nvSpPr>
          <p:cNvPr id="12" name="Freeform 12"/>
          <p:cNvSpPr/>
          <p:nvPr/>
        </p:nvSpPr>
        <p:spPr>
          <a:xfrm rot="841465">
            <a:off x="972154" y="4712251"/>
            <a:ext cx="3994470" cy="8049310"/>
          </a:xfrm>
          <a:custGeom>
            <a:avLst/>
            <a:gdLst/>
            <a:ahLst/>
            <a:cxnLst/>
            <a:rect l="l" t="t" r="r" b="b"/>
            <a:pathLst>
              <a:path w="3994470" h="8049310">
                <a:moveTo>
                  <a:pt x="0" y="0"/>
                </a:moveTo>
                <a:lnTo>
                  <a:pt x="3994470" y="0"/>
                </a:lnTo>
                <a:lnTo>
                  <a:pt x="3994470" y="8049309"/>
                </a:lnTo>
                <a:lnTo>
                  <a:pt x="0" y="8049309"/>
                </a:lnTo>
                <a:lnTo>
                  <a:pt x="0" y="0"/>
                </a:lnTo>
                <a:close/>
              </a:path>
            </a:pathLst>
          </a:custGeom>
          <a:blipFill>
            <a:blip r:embed="rId7"/>
            <a:stretch>
              <a:fillRect/>
            </a:stretch>
          </a:blipFill>
        </p:spPr>
      </p:sp>
      <p:grpSp>
        <p:nvGrpSpPr>
          <p:cNvPr id="16" name="Group 16"/>
          <p:cNvGrpSpPr/>
          <p:nvPr/>
        </p:nvGrpSpPr>
        <p:grpSpPr>
          <a:xfrm>
            <a:off x="5710087" y="8138804"/>
            <a:ext cx="1420646" cy="1420646"/>
            <a:chOff x="0" y="0"/>
            <a:chExt cx="1894194" cy="1894194"/>
          </a:xfrm>
        </p:grpSpPr>
        <p:sp>
          <p:nvSpPr>
            <p:cNvPr id="17" name="Freeform 17"/>
            <p:cNvSpPr/>
            <p:nvPr/>
          </p:nvSpPr>
          <p:spPr>
            <a:xfrm>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18" name="Freeform 18"/>
            <p:cNvSpPr/>
            <p:nvPr/>
          </p:nvSpPr>
          <p:spPr>
            <a:xfrm rot="1280932">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8"/>
                  </a:ext>
                </a:extLst>
              </a:blip>
              <a:stretch>
                <a:fillRect/>
              </a:stretch>
            </a:blipFill>
          </p:spPr>
        </p:sp>
      </p:grpSp>
      <p:grpSp>
        <p:nvGrpSpPr>
          <p:cNvPr id="19" name="Group 19"/>
          <p:cNvGrpSpPr/>
          <p:nvPr/>
        </p:nvGrpSpPr>
        <p:grpSpPr>
          <a:xfrm rot="6025566">
            <a:off x="12036145" y="724064"/>
            <a:ext cx="1420646" cy="1420646"/>
            <a:chOff x="0" y="0"/>
            <a:chExt cx="1894194" cy="1894194"/>
          </a:xfrm>
        </p:grpSpPr>
        <p:sp>
          <p:nvSpPr>
            <p:cNvPr id="20" name="Freeform 20"/>
            <p:cNvSpPr/>
            <p:nvPr/>
          </p:nvSpPr>
          <p:spPr>
            <a:xfrm>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8"/>
                  </a:ext>
                </a:extLst>
              </a:blip>
              <a:stretch>
                <a:fillRect/>
              </a:stretch>
            </a:blipFill>
          </p:spPr>
        </p:sp>
        <p:sp>
          <p:nvSpPr>
            <p:cNvPr id="21" name="Freeform 21"/>
            <p:cNvSpPr/>
            <p:nvPr/>
          </p:nvSpPr>
          <p:spPr>
            <a:xfrm rot="1280932">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8"/>
                  </a:ext>
                </a:extLst>
              </a:blip>
              <a:stretch>
                <a:fillRect/>
              </a:stretch>
            </a:blipFill>
          </p:spPr>
        </p:sp>
      </p:grpSp>
      <p:sp>
        <p:nvSpPr>
          <p:cNvPr id="22" name="TextBox 22"/>
          <p:cNvSpPr txBox="1"/>
          <p:nvPr/>
        </p:nvSpPr>
        <p:spPr>
          <a:xfrm>
            <a:off x="3047785" y="2772172"/>
            <a:ext cx="11806350" cy="1077924"/>
          </a:xfrm>
          <a:prstGeom prst="rect">
            <a:avLst/>
          </a:prstGeom>
        </p:spPr>
        <p:txBody>
          <a:bodyPr lIns="0" tIns="0" rIns="0" bIns="0" rtlCol="0" anchor="t">
            <a:spAutoFit/>
          </a:bodyPr>
          <a:lstStyle/>
          <a:p>
            <a:pPr marL="0" lvl="0" indent="0" algn="ctr">
              <a:lnSpc>
                <a:spcPts val="9825"/>
              </a:lnSpc>
              <a:spcBef>
                <a:spcPct val="0"/>
              </a:spcBef>
            </a:pPr>
            <a:r>
              <a:rPr lang="vi-VN" altLang="en-US" sz="4000" b="1" dirty="0">
                <a:solidFill>
                  <a:srgbClr val="FF0000"/>
                </a:solidFill>
                <a:latin typeface="Times New Roman "/>
                <a:ea typeface="Genty Sans" panose="00000600000000000000"/>
                <a:cs typeface="Arial Black" panose="020B0A04020102020204" charset="0"/>
                <a:sym typeface="Genty Sans" panose="00000600000000000000"/>
              </a:rPr>
              <a:t>HỌAT ĐỘNG KHÁM PHÁ</a:t>
            </a:r>
            <a:r>
              <a:rPr lang="en-US" altLang="en-US" sz="4000" b="1" dirty="0">
                <a:solidFill>
                  <a:srgbClr val="FF0000"/>
                </a:solidFill>
                <a:latin typeface="Times New Roman "/>
                <a:ea typeface="Genty Sans" panose="00000600000000000000"/>
                <a:cs typeface="Arial Black" panose="020B0A04020102020204" charset="0"/>
                <a:sym typeface="Genty Sans" panose="00000600000000000000"/>
              </a:rPr>
              <a:t> KHOA HỌC</a:t>
            </a:r>
            <a:endParaRPr lang="vi-VN" altLang="en-US" sz="4000" b="1" dirty="0">
              <a:solidFill>
                <a:srgbClr val="FF0000"/>
              </a:solidFill>
              <a:latin typeface="Times New Roman "/>
              <a:ea typeface="Genty Sans" panose="00000600000000000000"/>
              <a:cs typeface="Arial Black" panose="020B0A04020102020204" charset="0"/>
              <a:sym typeface="Genty Sans" panose="00000600000000000000"/>
            </a:endParaRPr>
          </a:p>
        </p:txBody>
      </p:sp>
      <p:sp>
        <p:nvSpPr>
          <p:cNvPr id="23" name="TextBox 23"/>
          <p:cNvSpPr txBox="1"/>
          <p:nvPr/>
        </p:nvSpPr>
        <p:spPr>
          <a:xfrm>
            <a:off x="4114800" y="3924300"/>
            <a:ext cx="10795000" cy="1156970"/>
          </a:xfrm>
          <a:prstGeom prst="rect">
            <a:avLst/>
          </a:prstGeom>
        </p:spPr>
        <p:txBody>
          <a:bodyPr lIns="0" tIns="0" rIns="0" bIns="0" rtlCol="0" anchor="t">
            <a:noAutofit/>
          </a:bodyPr>
          <a:lstStyle/>
          <a:p>
            <a:pPr marL="0" lvl="0" indent="0" algn="ctr">
              <a:lnSpc>
                <a:spcPts val="4740"/>
              </a:lnSpc>
            </a:pPr>
            <a:r>
              <a:rPr lang="vi-VN" altLang="en-US" sz="4195" dirty="0">
                <a:solidFill>
                  <a:srgbClr val="000000"/>
                </a:solidFill>
                <a:latin typeface="Hero Bold" panose="00000500000000000000"/>
                <a:ea typeface="Hero Bold" panose="00000500000000000000"/>
                <a:cs typeface="Hero Bold" panose="00000500000000000000"/>
                <a:sym typeface="Hero Bold" panose="00000500000000000000"/>
              </a:rPr>
              <a:t>  </a:t>
            </a:r>
          </a:p>
          <a:p>
            <a:pPr marL="0" lvl="0" indent="0" algn="ctr">
              <a:lnSpc>
                <a:spcPts val="4740"/>
              </a:lnSpc>
            </a:pPr>
            <a:r>
              <a:rPr lang="vi-VN"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TRÒ CHUYỆN VỀ TRƯỜNG TIỂU HỌC</a:t>
            </a:r>
            <a:endPar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endParaRPr>
          </a:p>
          <a:p>
            <a:pPr marL="0" lvl="0" indent="0" algn="ctr">
              <a:lnSpc>
                <a:spcPts val="4740"/>
              </a:lnSpc>
            </a:pPr>
            <a:r>
              <a:rPr lang="en-US" altLang="en-US" sz="4400" b="1" dirty="0" err="1">
                <a:solidFill>
                  <a:srgbClr val="00B0F0"/>
                </a:solidFill>
                <a:latin typeface="Times New Roman" panose="02020603050405020304" charset="0"/>
                <a:ea typeface="Hero Bold" panose="00000500000000000000"/>
                <a:cs typeface="Times New Roman" panose="02020603050405020304" charset="0"/>
                <a:sym typeface="Hero Bold" panose="00000500000000000000"/>
              </a:rPr>
              <a:t>Họ</a:t>
            </a:r>
            <a:r>
              <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a:t>
            </a:r>
            <a:r>
              <a:rPr lang="en-US" altLang="en-US" sz="4400" b="1" dirty="0" err="1">
                <a:solidFill>
                  <a:srgbClr val="00B0F0"/>
                </a:solidFill>
                <a:latin typeface="Times New Roman" panose="02020603050405020304" charset="0"/>
                <a:ea typeface="Hero Bold" panose="00000500000000000000"/>
                <a:cs typeface="Times New Roman" panose="02020603050405020304" charset="0"/>
                <a:sym typeface="Hero Bold" panose="00000500000000000000"/>
              </a:rPr>
              <a:t>và</a:t>
            </a:r>
            <a:r>
              <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a:t>
            </a:r>
            <a:r>
              <a:rPr lang="en-US" altLang="en-US" sz="4400" b="1" dirty="0" err="1">
                <a:solidFill>
                  <a:srgbClr val="00B0F0"/>
                </a:solidFill>
                <a:latin typeface="Times New Roman" panose="02020603050405020304" charset="0"/>
                <a:ea typeface="Hero Bold" panose="00000500000000000000"/>
                <a:cs typeface="Times New Roman" panose="02020603050405020304" charset="0"/>
                <a:sym typeface="Hero Bold" panose="00000500000000000000"/>
              </a:rPr>
              <a:t>tên</a:t>
            </a:r>
            <a:r>
              <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H </a:t>
            </a:r>
            <a:r>
              <a:rPr lang="en-US" altLang="en-US" sz="4400" b="1" dirty="0" err="1">
                <a:solidFill>
                  <a:srgbClr val="00B0F0"/>
                </a:solidFill>
                <a:latin typeface="Times New Roman" panose="02020603050405020304" charset="0"/>
                <a:ea typeface="Hero Bold" panose="00000500000000000000"/>
                <a:cs typeface="Times New Roman" panose="02020603050405020304" charset="0"/>
                <a:sym typeface="Hero Bold" panose="00000500000000000000"/>
              </a:rPr>
              <a:t>Nhy</a:t>
            </a:r>
            <a:r>
              <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a:t>
            </a:r>
            <a:r>
              <a:rPr lang="en-US" altLang="en-US" sz="4400" b="1" dirty="0" err="1">
                <a:solidFill>
                  <a:srgbClr val="00B0F0"/>
                </a:solidFill>
                <a:latin typeface="Times New Roman" panose="02020603050405020304" charset="0"/>
                <a:ea typeface="Hero Bold" panose="00000500000000000000"/>
                <a:cs typeface="Times New Roman" panose="02020603050405020304" charset="0"/>
                <a:sym typeface="Hero Bold" panose="00000500000000000000"/>
              </a:rPr>
              <a:t>Mlô</a:t>
            </a:r>
            <a:endPar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endParaRPr>
          </a:p>
          <a:p>
            <a:pPr marL="0" lvl="0" indent="0" algn="ctr">
              <a:lnSpc>
                <a:spcPts val="4740"/>
              </a:lnSpc>
            </a:pPr>
            <a:r>
              <a:rPr lang="vi-VN"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LỚP:</a:t>
            </a:r>
            <a:r>
              <a:rPr lang="en-US"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Lá 3</a:t>
            </a:r>
            <a:endParaRPr lang="en-US" altLang="vi-VN"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endParaRPr>
          </a:p>
        </p:txBody>
      </p:sp>
      <p:sp>
        <p:nvSpPr>
          <p:cNvPr id="14" name="TextBox 23"/>
          <p:cNvSpPr txBox="1"/>
          <p:nvPr/>
        </p:nvSpPr>
        <p:spPr>
          <a:xfrm>
            <a:off x="6248400" y="5295900"/>
            <a:ext cx="6513830" cy="1156970"/>
          </a:xfrm>
          <a:prstGeom prst="rect">
            <a:avLst/>
          </a:prstGeom>
        </p:spPr>
        <p:txBody>
          <a:bodyPr lIns="0" tIns="0" rIns="0" bIns="0" rtlCol="0" anchor="t">
            <a:noAutofit/>
          </a:bodyPr>
          <a:lstStyle/>
          <a:p>
            <a:pPr marL="0" lvl="0" indent="0" algn="ctr">
              <a:lnSpc>
                <a:spcPts val="4740"/>
              </a:lnSpc>
            </a:pPr>
            <a:r>
              <a:rPr lang="vi-VN" altLang="en-US" sz="4195" dirty="0">
                <a:solidFill>
                  <a:srgbClr val="000000"/>
                </a:solidFill>
                <a:latin typeface="Hero Bold" panose="00000500000000000000"/>
                <a:ea typeface="Hero Bold" panose="00000500000000000000"/>
                <a:cs typeface="Hero Bold" panose="00000500000000000000"/>
                <a:sym typeface="Hero Bold" panose="00000500000000000000"/>
              </a:rPr>
              <a:t>  </a:t>
            </a:r>
          </a:p>
          <a:p>
            <a:pPr marL="0" lvl="0" indent="0" algn="ctr">
              <a:lnSpc>
                <a:spcPts val="4740"/>
              </a:lnSpc>
            </a:pPr>
            <a:r>
              <a:rPr lang="vi-VN" altLang="en-US" sz="4400" b="1" dirty="0">
                <a:solidFill>
                  <a:srgbClr val="00B0F0"/>
                </a:solidFill>
                <a:latin typeface="Times New Roman" panose="02020603050405020304" charset="0"/>
                <a:ea typeface="Hero Bold" panose="00000500000000000000"/>
                <a:cs typeface="Times New Roman" panose="02020603050405020304" charset="0"/>
                <a:sym typeface="Hero Bold" panose="00000500000000000000"/>
              </a:rPr>
              <a:t> </a:t>
            </a:r>
          </a:p>
        </p:txBody>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xEl>
                                              <p:pRg st="1" end="1"/>
                                            </p:txEl>
                                          </p:spTgt>
                                        </p:tgtEl>
                                        <p:attrNameLst>
                                          <p:attrName>style.visibility</p:attrName>
                                        </p:attrNameLst>
                                      </p:cBhvr>
                                      <p:to>
                                        <p:strVal val="visible"/>
                                      </p:to>
                                    </p:set>
                                    <p:anim calcmode="lin" valueType="num">
                                      <p:cBhvr additive="base">
                                        <p:cTn id="7" dur="500" fill="hold"/>
                                        <p:tgtEl>
                                          <p:spTgt spid="2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3">
                                            <p:txEl>
                                              <p:pRg st="2" end="2"/>
                                            </p:txEl>
                                          </p:spTgt>
                                        </p:tgtEl>
                                        <p:attrNameLst>
                                          <p:attrName>style.visibility</p:attrName>
                                        </p:attrNameLst>
                                      </p:cBhvr>
                                      <p:to>
                                        <p:strVal val="visible"/>
                                      </p:to>
                                    </p:set>
                                    <p:anim calcmode="lin" valueType="num">
                                      <p:cBhvr additive="base">
                                        <p:cTn id="13" dur="500" fill="hold"/>
                                        <p:tgtEl>
                                          <p:spTgt spid="2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3">
                                            <p:txEl>
                                              <p:pRg st="2" end="2"/>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23">
                                            <p:txEl>
                                              <p:pRg st="3" end="3"/>
                                            </p:txEl>
                                          </p:spTgt>
                                        </p:tgtEl>
                                        <p:attrNameLst>
                                          <p:attrName>style.visibility</p:attrName>
                                        </p:attrNameLst>
                                      </p:cBhvr>
                                      <p:to>
                                        <p:strVal val="visible"/>
                                      </p:to>
                                    </p:set>
                                    <p:anim calcmode="lin" valueType="num">
                                      <p:cBhvr additive="base">
                                        <p:cTn id="17" dur="500" fill="hold"/>
                                        <p:tgtEl>
                                          <p:spTgt spid="23">
                                            <p:txEl>
                                              <p:pRg st="3" end="3"/>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2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14">
                                            <p:txEl>
                                              <p:pRg st="1" end="1"/>
                                            </p:txEl>
                                          </p:spTgt>
                                        </p:tgtEl>
                                        <p:attrNameLst>
                                          <p:attrName>style.visibility</p:attrName>
                                        </p:attrNameLst>
                                      </p:cBhvr>
                                      <p:to>
                                        <p:strVal val="visible"/>
                                      </p:to>
                                    </p:set>
                                    <p:anim calcmode="lin" valueType="num">
                                      <p:cBhvr additive="base">
                                        <p:cTn id="23" dur="500" fill="hold"/>
                                        <p:tgtEl>
                                          <p:spTgt spid="14">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1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ặp "/>
          <p:cNvPicPr>
            <a:picLocks noChangeAspect="1"/>
          </p:cNvPicPr>
          <p:nvPr/>
        </p:nvPicPr>
        <p:blipFill>
          <a:blip r:embed="rId2"/>
          <a:srcRect l="9375" t="12117" r="9375" b="22145"/>
          <a:stretch>
            <a:fillRect/>
          </a:stretch>
        </p:blipFill>
        <p:spPr>
          <a:xfrm>
            <a:off x="123825" y="-635"/>
            <a:ext cx="18054320" cy="103619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hộp màu.."/>
          <p:cNvPicPr>
            <a:picLocks noChangeAspect="1"/>
          </p:cNvPicPr>
          <p:nvPr/>
        </p:nvPicPr>
        <p:blipFill>
          <a:blip r:embed="rId2"/>
          <a:srcRect l="10127" t="11225" r="9986" b="15007"/>
          <a:stretch>
            <a:fillRect/>
          </a:stretch>
        </p:blipFill>
        <p:spPr>
          <a:xfrm>
            <a:off x="1132205" y="109855"/>
            <a:ext cx="16205200" cy="101422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hươc"/>
          <p:cNvPicPr>
            <a:picLocks noChangeAspect="1"/>
          </p:cNvPicPr>
          <p:nvPr/>
        </p:nvPicPr>
        <p:blipFill>
          <a:blip r:embed="rId2"/>
          <a:srcRect l="10938" t="15460" r="9375" b="27716"/>
          <a:stretch>
            <a:fillRect/>
          </a:stretch>
        </p:blipFill>
        <p:spPr>
          <a:xfrm>
            <a:off x="151130" y="163830"/>
            <a:ext cx="17862550" cy="100088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a:off x="5307229" y="-1223237"/>
            <a:ext cx="12980771" cy="14920427"/>
          </a:xfrm>
          <a:custGeom>
            <a:avLst/>
            <a:gdLst/>
            <a:ahLst/>
            <a:cxnLst/>
            <a:rect l="l" t="t" r="r" b="b"/>
            <a:pathLst>
              <a:path w="12980771" h="14920427">
                <a:moveTo>
                  <a:pt x="0" y="0"/>
                </a:moveTo>
                <a:lnTo>
                  <a:pt x="12980771" y="0"/>
                </a:lnTo>
                <a:lnTo>
                  <a:pt x="12980771" y="14920427"/>
                </a:lnTo>
                <a:lnTo>
                  <a:pt x="0" y="14920427"/>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 name="Freeform 3"/>
          <p:cNvSpPr/>
          <p:nvPr/>
        </p:nvSpPr>
        <p:spPr>
          <a:xfrm rot="-3636343">
            <a:off x="12814688" y="6515596"/>
            <a:ext cx="7911677" cy="5913978"/>
          </a:xfrm>
          <a:custGeom>
            <a:avLst/>
            <a:gdLst/>
            <a:ahLst/>
            <a:cxnLst/>
            <a:rect l="l" t="t" r="r" b="b"/>
            <a:pathLst>
              <a:path w="7911677" h="5913978">
                <a:moveTo>
                  <a:pt x="0" y="0"/>
                </a:moveTo>
                <a:lnTo>
                  <a:pt x="7911677" y="0"/>
                </a:lnTo>
                <a:lnTo>
                  <a:pt x="7911677" y="5913978"/>
                </a:lnTo>
                <a:lnTo>
                  <a:pt x="0" y="5913978"/>
                </a:lnTo>
                <a:lnTo>
                  <a:pt x="0" y="0"/>
                </a:lnTo>
                <a:close/>
              </a:path>
            </a:pathLst>
          </a:custGeom>
          <a:blipFill>
            <a:blip>
              <a:extLst>
                <a:ext uri="{96DAC541-7B7A-43D3-8B79-37D633B846F1}">
                  <asvg:svgBlip xmlns:asvg="http://schemas.microsoft.com/office/drawing/2016/SVG/main" r:embed="rId5"/>
                </a:ext>
              </a:extLst>
            </a:blip>
            <a:stretch>
              <a:fillRect/>
            </a:stretch>
          </a:blipFill>
        </p:spPr>
      </p:sp>
      <p:sp>
        <p:nvSpPr>
          <p:cNvPr id="4" name="Freeform 4"/>
          <p:cNvSpPr/>
          <p:nvPr/>
        </p:nvSpPr>
        <p:spPr>
          <a:xfrm rot="8100000">
            <a:off x="-2927138" y="-1814931"/>
            <a:ext cx="7911677" cy="5913978"/>
          </a:xfrm>
          <a:custGeom>
            <a:avLst/>
            <a:gdLst/>
            <a:ahLst/>
            <a:cxnLst/>
            <a:rect l="l" t="t" r="r" b="b"/>
            <a:pathLst>
              <a:path w="7911677" h="5913978">
                <a:moveTo>
                  <a:pt x="0" y="0"/>
                </a:moveTo>
                <a:lnTo>
                  <a:pt x="7911676" y="0"/>
                </a:lnTo>
                <a:lnTo>
                  <a:pt x="7911676" y="5913979"/>
                </a:lnTo>
                <a:lnTo>
                  <a:pt x="0" y="5913979"/>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nvGrpSpPr>
          <p:cNvPr id="8" name="Group 8"/>
          <p:cNvGrpSpPr/>
          <p:nvPr/>
        </p:nvGrpSpPr>
        <p:grpSpPr>
          <a:xfrm rot="6025566">
            <a:off x="1145517" y="6880080"/>
            <a:ext cx="1420646" cy="1420646"/>
            <a:chOff x="0" y="0"/>
            <a:chExt cx="1894194" cy="1894194"/>
          </a:xfrm>
        </p:grpSpPr>
        <p:sp>
          <p:nvSpPr>
            <p:cNvPr id="9" name="Freeform 9"/>
            <p:cNvSpPr/>
            <p:nvPr/>
          </p:nvSpPr>
          <p:spPr>
            <a:xfrm>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0" name="Freeform 10"/>
            <p:cNvSpPr/>
            <p:nvPr/>
          </p:nvSpPr>
          <p:spPr>
            <a:xfrm rot="1280932">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grpSp>
        <p:nvGrpSpPr>
          <p:cNvPr id="11" name="Group 11"/>
          <p:cNvGrpSpPr/>
          <p:nvPr/>
        </p:nvGrpSpPr>
        <p:grpSpPr>
          <a:xfrm rot="6025566">
            <a:off x="16261247" y="635454"/>
            <a:ext cx="1018558" cy="1018558"/>
            <a:chOff x="0" y="0"/>
            <a:chExt cx="1358078" cy="1358078"/>
          </a:xfrm>
        </p:grpSpPr>
        <p:sp>
          <p:nvSpPr>
            <p:cNvPr id="12" name="Freeform 12"/>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3" name="Freeform 13"/>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sp>
        <p:nvSpPr>
          <p:cNvPr id="14" name="Freeform 14"/>
          <p:cNvSpPr/>
          <p:nvPr/>
        </p:nvSpPr>
        <p:spPr>
          <a:xfrm>
            <a:off x="3137126" y="5236305"/>
            <a:ext cx="3733376" cy="4573209"/>
          </a:xfrm>
          <a:custGeom>
            <a:avLst/>
            <a:gdLst/>
            <a:ahLst/>
            <a:cxnLst/>
            <a:rect l="l" t="t" r="r" b="b"/>
            <a:pathLst>
              <a:path w="3733376" h="4573209">
                <a:moveTo>
                  <a:pt x="0" y="0"/>
                </a:moveTo>
                <a:lnTo>
                  <a:pt x="3733376" y="0"/>
                </a:lnTo>
                <a:lnTo>
                  <a:pt x="3733376" y="4573209"/>
                </a:lnTo>
                <a:lnTo>
                  <a:pt x="0" y="4573209"/>
                </a:lnTo>
                <a:lnTo>
                  <a:pt x="0" y="0"/>
                </a:lnTo>
                <a:close/>
              </a:path>
            </a:pathLst>
          </a:custGeom>
          <a:blipFill>
            <a:blip r:embed="rId8"/>
            <a:stretch>
              <a:fillRect/>
            </a:stretch>
          </a:blipFill>
        </p:spPr>
      </p:sp>
      <p:sp>
        <p:nvSpPr>
          <p:cNvPr id="15" name="Freeform 15"/>
          <p:cNvSpPr/>
          <p:nvPr/>
        </p:nvSpPr>
        <p:spPr>
          <a:xfrm>
            <a:off x="-1429373" y="1310198"/>
            <a:ext cx="5640928" cy="4632612"/>
          </a:xfrm>
          <a:custGeom>
            <a:avLst/>
            <a:gdLst/>
            <a:ahLst/>
            <a:cxnLst/>
            <a:rect l="l" t="t" r="r" b="b"/>
            <a:pathLst>
              <a:path w="5640928" h="4632612">
                <a:moveTo>
                  <a:pt x="0" y="0"/>
                </a:moveTo>
                <a:lnTo>
                  <a:pt x="5640928" y="0"/>
                </a:lnTo>
                <a:lnTo>
                  <a:pt x="5640928" y="4632612"/>
                </a:lnTo>
                <a:lnTo>
                  <a:pt x="0" y="4632612"/>
                </a:lnTo>
                <a:lnTo>
                  <a:pt x="0" y="0"/>
                </a:lnTo>
                <a:close/>
              </a:path>
            </a:pathLst>
          </a:custGeom>
          <a:blipFill>
            <a:blip r:embed="rId9"/>
            <a:stretch>
              <a:fillRect/>
            </a:stretch>
          </a:blipFill>
        </p:spPr>
      </p:sp>
      <p:sp>
        <p:nvSpPr>
          <p:cNvPr id="16" name="TextBox 16"/>
          <p:cNvSpPr txBox="1"/>
          <p:nvPr/>
        </p:nvSpPr>
        <p:spPr>
          <a:xfrm>
            <a:off x="6158865" y="-732155"/>
            <a:ext cx="11928475" cy="2618740"/>
          </a:xfrm>
          <a:prstGeom prst="rect">
            <a:avLst/>
          </a:prstGeom>
        </p:spPr>
        <p:txBody>
          <a:bodyPr lIns="0" tIns="0" rIns="0" bIns="0" rtlCol="0" anchor="t">
            <a:noAutofit/>
          </a:bodyPr>
          <a:lstStyle/>
          <a:p>
            <a:pPr marL="0" lvl="0" indent="0" algn="l">
              <a:lnSpc>
                <a:spcPts val="9160"/>
              </a:lnSpc>
              <a:spcBef>
                <a:spcPct val="0"/>
              </a:spcBef>
            </a:pPr>
            <a:endParaRPr lang="vi-VN" altLang="en-US" sz="7000" b="1">
              <a:solidFill>
                <a:srgbClr val="FF0000"/>
              </a:solidFill>
              <a:latin typeface="Times New Roman" panose="02020603050405020304" charset="0"/>
              <a:ea typeface="Genty Sans" panose="00000600000000000000"/>
              <a:cs typeface="Times New Roman" panose="02020603050405020304" charset="0"/>
              <a:sym typeface="Genty Sans" panose="00000600000000000000"/>
            </a:endParaRPr>
          </a:p>
          <a:p>
            <a:pPr marL="0" lvl="0" indent="0" algn="l">
              <a:lnSpc>
                <a:spcPts val="9160"/>
              </a:lnSpc>
              <a:spcBef>
                <a:spcPct val="0"/>
              </a:spcBef>
            </a:pPr>
            <a:r>
              <a:rPr lang="vi-VN" sz="4800" b="1">
                <a:solidFill>
                  <a:srgbClr val="00B0F0"/>
                </a:solidFill>
                <a:latin typeface="Times New Roman" panose="02020603050405020304" charset="0"/>
                <a:ea typeface="Genty Sans" panose="00000600000000000000"/>
                <a:cs typeface="Times New Roman" panose="02020603050405020304" charset="0"/>
                <a:sym typeface="Genty Sans" panose="00000600000000000000"/>
              </a:rPr>
              <a:t>    </a:t>
            </a:r>
            <a:r>
              <a:rPr lang="vi-VN" sz="4800" b="1">
                <a:solidFill>
                  <a:srgbClr val="7030A0"/>
                </a:solidFill>
                <a:latin typeface="Times New Roman" panose="02020603050405020304" charset="0"/>
                <a:ea typeface="Genty Sans" panose="00000600000000000000"/>
                <a:cs typeface="Times New Roman" panose="02020603050405020304" charset="0"/>
                <a:sym typeface="Genty Sans" panose="00000600000000000000"/>
              </a:rPr>
              <a:t>Giáo dục trẻ biết sắp xếp đồ dùng ngăn nắp, gọn gàng, biết giữ gìn đồ dùng học tập</a:t>
            </a:r>
          </a:p>
        </p:txBody>
      </p:sp>
      <p:pic>
        <p:nvPicPr>
          <p:cNvPr id="18" name="Nhạc Nhẹ Dành Cho Hoạt Động Tạo Hình- P2 - YouTube">
            <a:hlinkClick r:id="" action="ppaction://media"/>
          </p:cNvPr>
          <p:cNvPicPr/>
          <p:nvPr>
            <a:audioFile r:link="rId2"/>
            <p:extLst>
              <p:ext uri="{DAA4B4D4-6D71-4841-9C94-3DE7FCFB9230}">
                <p14:media xmlns:p14="http://schemas.microsoft.com/office/powerpoint/2010/main" r:embed="rId1"/>
              </p:ext>
            </p:extLst>
          </p:nvPr>
        </p:nvPicPr>
        <p:blipFill>
          <a:blip r:embed="rId10"/>
          <a:stretch>
            <a:fillRect/>
          </a:stretch>
        </p:blipFill>
        <p:spPr>
          <a:xfrm>
            <a:off x="8153400" y="9715500"/>
            <a:ext cx="619125" cy="61912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6">
                                            <p:txEl>
                                              <p:pRg st="1" end="1"/>
                                            </p:txEl>
                                          </p:spTgt>
                                        </p:tgtEl>
                                        <p:attrNameLst>
                                          <p:attrName>style.visibility</p:attrName>
                                        </p:attrNameLst>
                                      </p:cBhvr>
                                      <p:to>
                                        <p:strVal val="visible"/>
                                      </p:to>
                                    </p:set>
                                    <p:anim calcmode="lin" valueType="num">
                                      <p:cBhvr>
                                        <p:cTn id="7" dur="500" fill="hold"/>
                                        <p:tgtEl>
                                          <p:spTgt spid="16">
                                            <p:txEl>
                                              <p:pRg st="1" end="1"/>
                                            </p:txEl>
                                          </p:spTgt>
                                        </p:tgtEl>
                                        <p:attrNameLst>
                                          <p:attrName>ppt_w</p:attrName>
                                        </p:attrNameLst>
                                      </p:cBhvr>
                                      <p:tavLst>
                                        <p:tav tm="0">
                                          <p:val>
                                            <p:fltVal val="0"/>
                                          </p:val>
                                        </p:tav>
                                        <p:tav tm="100000">
                                          <p:val>
                                            <p:strVal val="#ppt_w"/>
                                          </p:val>
                                        </p:tav>
                                      </p:tavLst>
                                    </p:anim>
                                    <p:anim calcmode="lin" valueType="num">
                                      <p:cBhvr>
                                        <p:cTn id="8" dur="500" fill="hold"/>
                                        <p:tgtEl>
                                          <p:spTgt spid="16">
                                            <p:txEl>
                                              <p:pRg st="1" end="1"/>
                                            </p:txEl>
                                          </p:spTgt>
                                        </p:tgtEl>
                                        <p:attrNameLst>
                                          <p:attrName>ppt_h</p:attrName>
                                        </p:attrNameLst>
                                      </p:cBhvr>
                                      <p:tavLst>
                                        <p:tav tm="0">
                                          <p:val>
                                            <p:fltVal val="0"/>
                                          </p:val>
                                        </p:tav>
                                        <p:tav tm="100000">
                                          <p:val>
                                            <p:strVal val="#ppt_h"/>
                                          </p:val>
                                        </p:tav>
                                      </p:tavLst>
                                    </p:anim>
                                    <p:anim calcmode="lin" valueType="num">
                                      <p:cBhvr>
                                        <p:cTn id="9" dur="500" fill="hold"/>
                                        <p:tgtEl>
                                          <p:spTgt spid="16">
                                            <p:txEl>
                                              <p:pRg st="1" end="1"/>
                                            </p:txEl>
                                          </p:spTgt>
                                        </p:tgtEl>
                                        <p:attrNameLst>
                                          <p:attrName>style.rotation</p:attrName>
                                        </p:attrNameLst>
                                      </p:cBhvr>
                                      <p:tavLst>
                                        <p:tav tm="0">
                                          <p:val>
                                            <p:fltVal val="360"/>
                                          </p:val>
                                        </p:tav>
                                        <p:tav tm="100000">
                                          <p:val>
                                            <p:fltVal val="0"/>
                                          </p:val>
                                        </p:tav>
                                      </p:tavLst>
                                    </p:anim>
                                    <p:animEffect transition="in" filter="fade">
                                      <p:cBhvr>
                                        <p:cTn id="10" dur="500"/>
                                        <p:tgtEl>
                                          <p:spTgt spid="1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3">
                <p:cTn id="11" fill="hold" display="1">
                  <p:stCondLst>
                    <p:cond delay="indefinite"/>
                  </p:stCondLst>
                  <p:endCondLst>
                    <p:cond evt="onStopAudio" delay="0">
                      <p:tgtEl>
                        <p:sldTgt/>
                      </p:tgtEl>
                    </p:cond>
                  </p:endCondLst>
                </p:cTn>
                <p:tgtEl>
                  <p:spTgt spid="18"/>
                </p:tgtEl>
              </p:cMediaNode>
            </p:audio>
            <p:seq concurrent="1" nextAc="seek">
              <p:cTn id="12" restart="whenNotActive" fill="hold" evtFilter="cancelBubble" nodeType="interactiveSeq">
                <p:stCondLst>
                  <p:cond evt="onClick" delay="0">
                    <p:tgtEl>
                      <p:spTgt spid="18"/>
                    </p:tgtEl>
                  </p:cond>
                </p:stCondLst>
                <p:endSync evt="end" delay="0">
                  <p:rtn val="all"/>
                </p:endSync>
                <p:childTnLst>
                  <p:par>
                    <p:cTn id="13" fill="hold">
                      <p:stCondLst>
                        <p:cond delay="0"/>
                      </p:stCondLst>
                      <p:childTnLst>
                        <p:par>
                          <p:cTn id="14" fill="hold">
                            <p:stCondLst>
                              <p:cond delay="0"/>
                            </p:stCondLst>
                            <p:childTnLst>
                              <p:par>
                                <p:cTn id="15" presetID="1" presetClass="mediacall" presetSubtype="0" fill="hold" nodeType="clickEffect">
                                  <p:stCondLst>
                                    <p:cond delay="0"/>
                                  </p:stCondLst>
                                  <p:childTnLst>
                                    <p:cmd type="call" cmd="playFrom(0.0)">
                                      <p:cBhvr additive="base">
                                        <p:cTn id="16"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rot="-10800000">
            <a:off x="-1531903" y="214871"/>
            <a:ext cx="15685288" cy="9646452"/>
          </a:xfrm>
          <a:custGeom>
            <a:avLst/>
            <a:gdLst/>
            <a:ahLst/>
            <a:cxnLst/>
            <a:rect l="l" t="t" r="r" b="b"/>
            <a:pathLst>
              <a:path w="15685288" h="9646452">
                <a:moveTo>
                  <a:pt x="0" y="0"/>
                </a:moveTo>
                <a:lnTo>
                  <a:pt x="15685288" y="0"/>
                </a:lnTo>
                <a:lnTo>
                  <a:pt x="15685288" y="9646453"/>
                </a:lnTo>
                <a:lnTo>
                  <a:pt x="0" y="9646453"/>
                </a:lnTo>
                <a:lnTo>
                  <a:pt x="0" y="0"/>
                </a:lnTo>
                <a:close/>
              </a:path>
            </a:pathLst>
          </a:custGeom>
          <a:blipFill>
            <a:blip r:embed="rId2"/>
            <a:stretch>
              <a:fillRect/>
            </a:stretch>
          </a:blipFill>
        </p:spPr>
      </p:sp>
      <p:sp>
        <p:nvSpPr>
          <p:cNvPr id="3" name="Freeform 3"/>
          <p:cNvSpPr/>
          <p:nvPr/>
        </p:nvSpPr>
        <p:spPr>
          <a:xfrm>
            <a:off x="11342578" y="5444486"/>
            <a:ext cx="5931289" cy="6622225"/>
          </a:xfrm>
          <a:custGeom>
            <a:avLst/>
            <a:gdLst/>
            <a:ahLst/>
            <a:cxnLst/>
            <a:rect l="l" t="t" r="r" b="b"/>
            <a:pathLst>
              <a:path w="5931289" h="6622225">
                <a:moveTo>
                  <a:pt x="0" y="0"/>
                </a:moveTo>
                <a:lnTo>
                  <a:pt x="5931289" y="0"/>
                </a:lnTo>
                <a:lnTo>
                  <a:pt x="5931289" y="6622226"/>
                </a:lnTo>
                <a:lnTo>
                  <a:pt x="0" y="6622226"/>
                </a:lnTo>
                <a:lnTo>
                  <a:pt x="0" y="0"/>
                </a:lnTo>
                <a:close/>
              </a:path>
            </a:pathLst>
          </a:custGeom>
          <a:blipFill>
            <a:blip r:embed="rId3"/>
            <a:stretch>
              <a:fillRect/>
            </a:stretch>
          </a:blipFill>
        </p:spPr>
      </p:sp>
      <p:sp>
        <p:nvSpPr>
          <p:cNvPr id="4" name="Freeform 4"/>
          <p:cNvSpPr/>
          <p:nvPr/>
        </p:nvSpPr>
        <p:spPr>
          <a:xfrm rot="-2524914">
            <a:off x="16305930" y="2441099"/>
            <a:ext cx="2412138" cy="1720809"/>
          </a:xfrm>
          <a:custGeom>
            <a:avLst/>
            <a:gdLst/>
            <a:ahLst/>
            <a:cxnLst/>
            <a:rect l="l" t="t" r="r" b="b"/>
            <a:pathLst>
              <a:path w="2412138" h="1720809">
                <a:moveTo>
                  <a:pt x="0" y="0"/>
                </a:moveTo>
                <a:lnTo>
                  <a:pt x="2412137" y="0"/>
                </a:lnTo>
                <a:lnTo>
                  <a:pt x="2412137" y="1720808"/>
                </a:lnTo>
                <a:lnTo>
                  <a:pt x="0" y="1720808"/>
                </a:lnTo>
                <a:lnTo>
                  <a:pt x="0" y="0"/>
                </a:lnTo>
                <a:close/>
              </a:path>
            </a:pathLst>
          </a:custGeom>
          <a:blipFill>
            <a:blip r:embed="rId4"/>
            <a:stretch>
              <a:fillRect/>
            </a:stretch>
          </a:blipFill>
        </p:spPr>
      </p:sp>
      <p:sp>
        <p:nvSpPr>
          <p:cNvPr id="5" name="TextBox 5"/>
          <p:cNvSpPr txBox="1"/>
          <p:nvPr/>
        </p:nvSpPr>
        <p:spPr>
          <a:xfrm>
            <a:off x="1441153" y="3035444"/>
            <a:ext cx="9890355" cy="1174750"/>
          </a:xfrm>
          <a:prstGeom prst="rect">
            <a:avLst/>
          </a:prstGeom>
        </p:spPr>
        <p:txBody>
          <a:bodyPr lIns="0" tIns="0" rIns="0" bIns="0" rtlCol="0" anchor="t">
            <a:spAutoFit/>
          </a:bodyPr>
          <a:lstStyle/>
          <a:p>
            <a:pPr marL="0" lvl="0" indent="0" algn="l">
              <a:lnSpc>
                <a:spcPts val="9165"/>
              </a:lnSpc>
              <a:spcBef>
                <a:spcPct val="0"/>
              </a:spcBef>
            </a:pPr>
            <a:r>
              <a:rPr lang="vi-VN" altLang="en-US" sz="7635" b="1">
                <a:solidFill>
                  <a:srgbClr val="2D52A0"/>
                </a:solidFill>
                <a:latin typeface="Genty Sans" panose="00000600000000000000"/>
                <a:ea typeface="Genty Sans" panose="00000600000000000000"/>
                <a:cs typeface="Genty Sans" panose="00000600000000000000"/>
                <a:sym typeface="Genty Sans" panose="00000600000000000000"/>
              </a:rPr>
              <a:t>     </a:t>
            </a:r>
            <a:r>
              <a:rPr lang="vi-VN" altLang="en-US" sz="7635"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KẾT THÚC</a:t>
            </a:r>
          </a:p>
        </p:txBody>
      </p:sp>
      <p:sp>
        <p:nvSpPr>
          <p:cNvPr id="6" name="TextBox 6"/>
          <p:cNvSpPr txBox="1"/>
          <p:nvPr/>
        </p:nvSpPr>
        <p:spPr>
          <a:xfrm>
            <a:off x="1353820" y="4298315"/>
            <a:ext cx="9358630" cy="2571750"/>
          </a:xfrm>
          <a:prstGeom prst="rect">
            <a:avLst/>
          </a:prstGeom>
        </p:spPr>
        <p:txBody>
          <a:bodyPr lIns="0" tIns="0" rIns="0" bIns="0" rtlCol="0" anchor="t">
            <a:noAutofit/>
          </a:bodyPr>
          <a:lstStyle/>
          <a:p>
            <a:pPr marL="0" lvl="0" indent="0" algn="l">
              <a:lnSpc>
                <a:spcPct val="100000"/>
              </a:lnSpc>
            </a:pP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Các con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đã</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khám</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phá</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trường</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tiểu</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học</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thật</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tuyệt</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vời</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Hôm</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nay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chúng</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ta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đã</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học</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được</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nhiều</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điều</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thú</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vị</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về</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trường</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tiểu</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học</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và</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đồ</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dùng</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học</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 </a:t>
            </a:r>
            <a:r>
              <a:rPr lang="en-US" sz="4800" dirty="0" err="1">
                <a:solidFill>
                  <a:srgbClr val="000000"/>
                </a:solidFill>
                <a:latin typeface="Times New Roman" panose="02020603050405020304" charset="0"/>
                <a:ea typeface="Hero" panose="00000500000000000000"/>
                <a:cs typeface="Times New Roman" panose="02020603050405020304" charset="0"/>
                <a:sym typeface="Hero" panose="00000500000000000000"/>
              </a:rPr>
              <a:t>tập</a:t>
            </a:r>
            <a:r>
              <a:rPr lang="en-US" sz="4800" dirty="0">
                <a:solidFill>
                  <a:srgbClr val="000000"/>
                </a:solidFill>
                <a:latin typeface="Times New Roman" panose="02020603050405020304" charset="0"/>
                <a:ea typeface="Hero" panose="00000500000000000000"/>
                <a:cs typeface="Times New Roman" panose="02020603050405020304" charset="0"/>
                <a:sym typeface="Hero" panose="00000500000000000000"/>
              </a:rPr>
              <a:t>.</a:t>
            </a:r>
          </a:p>
        </p:txBody>
      </p:sp>
      <p:sp>
        <p:nvSpPr>
          <p:cNvPr id="7" name="Freeform 7"/>
          <p:cNvSpPr/>
          <p:nvPr/>
        </p:nvSpPr>
        <p:spPr>
          <a:xfrm rot="8804193">
            <a:off x="10354255" y="-1962332"/>
            <a:ext cx="6723144" cy="4655777"/>
          </a:xfrm>
          <a:custGeom>
            <a:avLst/>
            <a:gdLst/>
            <a:ahLst/>
            <a:cxnLst/>
            <a:rect l="l" t="t" r="r" b="b"/>
            <a:pathLst>
              <a:path w="6723144" h="4655777">
                <a:moveTo>
                  <a:pt x="0" y="0"/>
                </a:moveTo>
                <a:lnTo>
                  <a:pt x="6723144" y="0"/>
                </a:lnTo>
                <a:lnTo>
                  <a:pt x="6723144" y="4655777"/>
                </a:lnTo>
                <a:lnTo>
                  <a:pt x="0" y="4655777"/>
                </a:lnTo>
                <a:lnTo>
                  <a:pt x="0" y="0"/>
                </a:lnTo>
                <a:close/>
              </a:path>
            </a:pathLst>
          </a:custGeom>
          <a:blipFill>
            <a:blip r:embed="rId5"/>
            <a:stretch>
              <a:fillRect/>
            </a:stretch>
          </a:blipFill>
        </p:spPr>
      </p:sp>
      <p:grpSp>
        <p:nvGrpSpPr>
          <p:cNvPr id="8" name="Group 8"/>
          <p:cNvGrpSpPr/>
          <p:nvPr/>
        </p:nvGrpSpPr>
        <p:grpSpPr>
          <a:xfrm rot="6025566">
            <a:off x="14379158" y="3686769"/>
            <a:ext cx="1018558" cy="1018558"/>
            <a:chOff x="0" y="0"/>
            <a:chExt cx="1358078" cy="1358078"/>
          </a:xfrm>
        </p:grpSpPr>
        <p:sp>
          <p:nvSpPr>
            <p:cNvPr id="9" name="Freeform 9"/>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0" name="Freeform 10"/>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grpSp>
        <p:nvGrpSpPr>
          <p:cNvPr id="11" name="Group 11"/>
          <p:cNvGrpSpPr/>
          <p:nvPr/>
        </p:nvGrpSpPr>
        <p:grpSpPr>
          <a:xfrm rot="6025566">
            <a:off x="9462966" y="8322327"/>
            <a:ext cx="1018558" cy="1018558"/>
            <a:chOff x="0" y="0"/>
            <a:chExt cx="1358078" cy="1358078"/>
          </a:xfrm>
        </p:grpSpPr>
        <p:sp>
          <p:nvSpPr>
            <p:cNvPr id="12" name="Freeform 12"/>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3" name="Freeform 13"/>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amond(in)">
                                      <p:cBhvr>
                                        <p:cTn id="7" dur="20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 calcmode="lin" valueType="num">
                                      <p:cBhvr additive="base">
                                        <p:cTn id="12" dur="500"/>
                                        <p:tgtEl>
                                          <p:spTgt spid="6">
                                            <p:txEl>
                                              <p:pRg st="0" end="0"/>
                                            </p:txEl>
                                          </p:spTgt>
                                        </p:tgtEl>
                                        <p:attrNameLst>
                                          <p:attrName>ppt_y</p:attrName>
                                        </p:attrNameLst>
                                      </p:cBhvr>
                                      <p:tavLst>
                                        <p:tav tm="0">
                                          <p:val>
                                            <p:strVal val="#ppt_y+#ppt_h*1.125000"/>
                                          </p:val>
                                        </p:tav>
                                        <p:tav tm="100000">
                                          <p:val>
                                            <p:strVal val="#ppt_y"/>
                                          </p:val>
                                        </p:tav>
                                      </p:tavLst>
                                    </p:anim>
                                    <p:animEffect transition="in" filter="wipe(up)">
                                      <p:cBhvr>
                                        <p:cTn id="13"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rot="-10800000">
            <a:off x="0" y="1455394"/>
            <a:ext cx="12772661" cy="7376212"/>
          </a:xfrm>
          <a:custGeom>
            <a:avLst/>
            <a:gdLst/>
            <a:ahLst/>
            <a:cxnLst/>
            <a:rect l="l" t="t" r="r" b="b"/>
            <a:pathLst>
              <a:path w="12772661" h="7376212">
                <a:moveTo>
                  <a:pt x="0" y="0"/>
                </a:moveTo>
                <a:lnTo>
                  <a:pt x="12772661" y="0"/>
                </a:lnTo>
                <a:lnTo>
                  <a:pt x="12772661" y="7376212"/>
                </a:lnTo>
                <a:lnTo>
                  <a:pt x="0" y="7376212"/>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TextBox 3"/>
          <p:cNvSpPr txBox="1"/>
          <p:nvPr/>
        </p:nvSpPr>
        <p:spPr>
          <a:xfrm>
            <a:off x="0" y="1796415"/>
            <a:ext cx="12287250" cy="2940685"/>
          </a:xfrm>
          <a:prstGeom prst="rect">
            <a:avLst/>
          </a:prstGeom>
        </p:spPr>
        <p:txBody>
          <a:bodyPr wrap="square" lIns="0" tIns="0" rIns="0" bIns="0" rtlCol="0" anchor="t">
            <a:noAutofit/>
          </a:bodyPr>
          <a:lstStyle/>
          <a:p>
            <a:pPr marL="0" lvl="0" indent="0" algn="l">
              <a:lnSpc>
                <a:spcPts val="9160"/>
              </a:lnSpc>
              <a:spcBef>
                <a:spcPct val="0"/>
              </a:spcBef>
            </a:pPr>
            <a:r>
              <a:rPr lang="vi-VN" altLang="en-US" sz="7630" b="1">
                <a:solidFill>
                  <a:srgbClr val="FF0000"/>
                </a:solidFill>
                <a:latin typeface="Times New Roman" panose="02020603050405020304" charset="0"/>
                <a:ea typeface="Genty Sans" panose="00000600000000000000"/>
                <a:cs typeface="Times New Roman" panose="02020603050405020304" charset="0"/>
                <a:sym typeface="Genty Sans" panose="00000600000000000000"/>
              </a:rPr>
              <a:t>Hoạt động 1: Trò chuyện về trường tiểu học</a:t>
            </a:r>
          </a:p>
        </p:txBody>
      </p:sp>
      <p:sp>
        <p:nvSpPr>
          <p:cNvPr id="4" name="Freeform 4"/>
          <p:cNvSpPr/>
          <p:nvPr/>
        </p:nvSpPr>
        <p:spPr>
          <a:xfrm rot="8804193">
            <a:off x="9790705" y="-2158260"/>
            <a:ext cx="6250965" cy="4672597"/>
          </a:xfrm>
          <a:custGeom>
            <a:avLst/>
            <a:gdLst/>
            <a:ahLst/>
            <a:cxnLst/>
            <a:rect l="l" t="t" r="r" b="b"/>
            <a:pathLst>
              <a:path w="6250965" h="4672597">
                <a:moveTo>
                  <a:pt x="0" y="0"/>
                </a:moveTo>
                <a:lnTo>
                  <a:pt x="6250966" y="0"/>
                </a:lnTo>
                <a:lnTo>
                  <a:pt x="6250966" y="4672596"/>
                </a:lnTo>
                <a:lnTo>
                  <a:pt x="0" y="4672596"/>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rot="6025566">
            <a:off x="14379158" y="3686769"/>
            <a:ext cx="1018558" cy="1018558"/>
            <a:chOff x="0" y="0"/>
            <a:chExt cx="1358078" cy="1358078"/>
          </a:xfrm>
        </p:grpSpPr>
        <p:sp>
          <p:nvSpPr>
            <p:cNvPr id="6" name="Freeform 6"/>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grpSp>
        <p:nvGrpSpPr>
          <p:cNvPr id="8" name="Group 8"/>
          <p:cNvGrpSpPr/>
          <p:nvPr/>
        </p:nvGrpSpPr>
        <p:grpSpPr>
          <a:xfrm rot="6025566">
            <a:off x="9462966" y="8322327"/>
            <a:ext cx="1018558" cy="1018558"/>
            <a:chOff x="0" y="0"/>
            <a:chExt cx="1358078" cy="1358078"/>
          </a:xfrm>
        </p:grpSpPr>
        <p:sp>
          <p:nvSpPr>
            <p:cNvPr id="9" name="Freeform 9"/>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sp>
        <p:nvSpPr>
          <p:cNvPr id="11" name="Freeform 11"/>
          <p:cNvSpPr/>
          <p:nvPr/>
        </p:nvSpPr>
        <p:spPr>
          <a:xfrm>
            <a:off x="11102281" y="5422063"/>
            <a:ext cx="3928711" cy="5093953"/>
          </a:xfrm>
          <a:custGeom>
            <a:avLst/>
            <a:gdLst/>
            <a:ahLst/>
            <a:cxnLst/>
            <a:rect l="l" t="t" r="r" b="b"/>
            <a:pathLst>
              <a:path w="3928711" h="5093953">
                <a:moveTo>
                  <a:pt x="0" y="0"/>
                </a:moveTo>
                <a:lnTo>
                  <a:pt x="3928711" y="0"/>
                </a:lnTo>
                <a:lnTo>
                  <a:pt x="3928711" y="5093953"/>
                </a:lnTo>
                <a:lnTo>
                  <a:pt x="0" y="5093953"/>
                </a:lnTo>
                <a:lnTo>
                  <a:pt x="0" y="0"/>
                </a:lnTo>
                <a:close/>
              </a:path>
            </a:pathLst>
          </a:custGeom>
          <a:blipFill>
            <a:blip r:embed="rId5"/>
            <a:stretch>
              <a:fillRect/>
            </a:stretch>
          </a:blipFill>
        </p:spPr>
      </p:sp>
      <p:sp>
        <p:nvSpPr>
          <p:cNvPr id="12" name="Freeform 12"/>
          <p:cNvSpPr/>
          <p:nvPr/>
        </p:nvSpPr>
        <p:spPr>
          <a:xfrm>
            <a:off x="14932048" y="344893"/>
            <a:ext cx="3156494" cy="4323964"/>
          </a:xfrm>
          <a:custGeom>
            <a:avLst/>
            <a:gdLst/>
            <a:ahLst/>
            <a:cxnLst/>
            <a:rect l="l" t="t" r="r" b="b"/>
            <a:pathLst>
              <a:path w="3156494" h="4323964">
                <a:moveTo>
                  <a:pt x="0" y="0"/>
                </a:moveTo>
                <a:lnTo>
                  <a:pt x="3156494" y="0"/>
                </a:lnTo>
                <a:lnTo>
                  <a:pt x="3156494" y="4323964"/>
                </a:lnTo>
                <a:lnTo>
                  <a:pt x="0" y="4323964"/>
                </a:lnTo>
                <a:lnTo>
                  <a:pt x="0" y="0"/>
                </a:lnTo>
                <a:close/>
              </a:path>
            </a:pathLst>
          </a:custGeom>
          <a:blipFill>
            <a:blip r:embed="rId6"/>
            <a:stretch>
              <a:fillRect/>
            </a:stretch>
          </a:blipFill>
        </p:spPr>
      </p:sp>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3">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a:off x="5181600" y="-266065"/>
            <a:ext cx="12980670" cy="12938760"/>
          </a:xfrm>
          <a:custGeom>
            <a:avLst/>
            <a:gdLst/>
            <a:ahLst/>
            <a:cxnLst/>
            <a:rect l="l" t="t" r="r" b="b"/>
            <a:pathLst>
              <a:path w="12980771" h="14920427">
                <a:moveTo>
                  <a:pt x="0" y="0"/>
                </a:moveTo>
                <a:lnTo>
                  <a:pt x="12980771" y="0"/>
                </a:lnTo>
                <a:lnTo>
                  <a:pt x="12980771" y="14920427"/>
                </a:lnTo>
                <a:lnTo>
                  <a:pt x="0" y="14920427"/>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636343">
            <a:off x="12814688" y="6515596"/>
            <a:ext cx="7911677" cy="5913978"/>
          </a:xfrm>
          <a:custGeom>
            <a:avLst/>
            <a:gdLst/>
            <a:ahLst/>
            <a:cxnLst/>
            <a:rect l="l" t="t" r="r" b="b"/>
            <a:pathLst>
              <a:path w="7911677" h="5913978">
                <a:moveTo>
                  <a:pt x="0" y="0"/>
                </a:moveTo>
                <a:lnTo>
                  <a:pt x="7911677" y="0"/>
                </a:lnTo>
                <a:lnTo>
                  <a:pt x="7911677" y="5913978"/>
                </a:lnTo>
                <a:lnTo>
                  <a:pt x="0" y="5913978"/>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rot="8100000">
            <a:off x="-2927138" y="-1814931"/>
            <a:ext cx="7911677" cy="5913978"/>
          </a:xfrm>
          <a:custGeom>
            <a:avLst/>
            <a:gdLst/>
            <a:ahLst/>
            <a:cxnLst/>
            <a:rect l="l" t="t" r="r" b="b"/>
            <a:pathLst>
              <a:path w="7911677" h="5913978">
                <a:moveTo>
                  <a:pt x="0" y="0"/>
                </a:moveTo>
                <a:lnTo>
                  <a:pt x="7911676" y="0"/>
                </a:lnTo>
                <a:lnTo>
                  <a:pt x="7911676" y="5913979"/>
                </a:lnTo>
                <a:lnTo>
                  <a:pt x="0" y="5913979"/>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nvGrpSpPr>
          <p:cNvPr id="5" name="Group 5"/>
          <p:cNvGrpSpPr/>
          <p:nvPr/>
        </p:nvGrpSpPr>
        <p:grpSpPr>
          <a:xfrm>
            <a:off x="7623968" y="5331443"/>
            <a:ext cx="8861647" cy="3086100"/>
            <a:chOff x="0" y="0"/>
            <a:chExt cx="2333932" cy="812800"/>
          </a:xfrm>
        </p:grpSpPr>
        <p:sp>
          <p:nvSpPr>
            <p:cNvPr id="6" name="Freeform 6"/>
            <p:cNvSpPr/>
            <p:nvPr/>
          </p:nvSpPr>
          <p:spPr>
            <a:xfrm>
              <a:off x="0" y="0"/>
              <a:ext cx="2333932" cy="812800"/>
            </a:xfrm>
            <a:custGeom>
              <a:avLst/>
              <a:gdLst/>
              <a:ahLst/>
              <a:cxnLst/>
              <a:rect l="l" t="t" r="r" b="b"/>
              <a:pathLst>
                <a:path w="2333932" h="812800">
                  <a:moveTo>
                    <a:pt x="22715" y="0"/>
                  </a:moveTo>
                  <a:lnTo>
                    <a:pt x="2311217" y="0"/>
                  </a:lnTo>
                  <a:cubicBezTo>
                    <a:pt x="2323762" y="0"/>
                    <a:pt x="2333932" y="10170"/>
                    <a:pt x="2333932" y="22715"/>
                  </a:cubicBezTo>
                  <a:lnTo>
                    <a:pt x="2333932" y="790085"/>
                  </a:lnTo>
                  <a:cubicBezTo>
                    <a:pt x="2333932" y="802630"/>
                    <a:pt x="2323762" y="812800"/>
                    <a:pt x="2311217" y="812800"/>
                  </a:cubicBezTo>
                  <a:lnTo>
                    <a:pt x="22715" y="812800"/>
                  </a:lnTo>
                  <a:cubicBezTo>
                    <a:pt x="10170" y="812800"/>
                    <a:pt x="0" y="802630"/>
                    <a:pt x="0" y="790085"/>
                  </a:cubicBezTo>
                  <a:lnTo>
                    <a:pt x="0" y="22715"/>
                  </a:lnTo>
                  <a:cubicBezTo>
                    <a:pt x="0" y="10170"/>
                    <a:pt x="10170" y="0"/>
                    <a:pt x="22715" y="0"/>
                  </a:cubicBezTo>
                  <a:close/>
                </a:path>
              </a:pathLst>
            </a:custGeom>
            <a:solidFill>
              <a:srgbClr val="EACA5C"/>
            </a:solidFill>
          </p:spPr>
        </p:sp>
        <p:sp>
          <p:nvSpPr>
            <p:cNvPr id="7" name="TextBox 7"/>
            <p:cNvSpPr txBox="1"/>
            <p:nvPr/>
          </p:nvSpPr>
          <p:spPr>
            <a:xfrm>
              <a:off x="0" y="-28575"/>
              <a:ext cx="2333932" cy="841375"/>
            </a:xfrm>
            <a:prstGeom prst="rect">
              <a:avLst/>
            </a:prstGeom>
          </p:spPr>
          <p:txBody>
            <a:bodyPr lIns="50800" tIns="50800" rIns="50800" bIns="50800" rtlCol="0" anchor="ctr"/>
            <a:lstStyle/>
            <a:p>
              <a:pPr marL="0" lvl="0" indent="0" algn="ctr">
                <a:lnSpc>
                  <a:spcPts val="2530"/>
                </a:lnSpc>
              </a:pPr>
              <a:endParaRPr/>
            </a:p>
          </p:txBody>
        </p:sp>
      </p:grpSp>
      <p:sp>
        <p:nvSpPr>
          <p:cNvPr id="8" name="Freeform 8"/>
          <p:cNvSpPr/>
          <p:nvPr/>
        </p:nvSpPr>
        <p:spPr>
          <a:xfrm rot="558904">
            <a:off x="-1357706" y="1012191"/>
            <a:ext cx="5566103" cy="5009493"/>
          </a:xfrm>
          <a:custGeom>
            <a:avLst/>
            <a:gdLst/>
            <a:ahLst/>
            <a:cxnLst/>
            <a:rect l="l" t="t" r="r" b="b"/>
            <a:pathLst>
              <a:path w="5566103" h="5009493">
                <a:moveTo>
                  <a:pt x="0" y="0"/>
                </a:moveTo>
                <a:lnTo>
                  <a:pt x="5566103" y="0"/>
                </a:lnTo>
                <a:lnTo>
                  <a:pt x="5566103" y="5009493"/>
                </a:lnTo>
                <a:lnTo>
                  <a:pt x="0" y="5009493"/>
                </a:lnTo>
                <a:lnTo>
                  <a:pt x="0" y="0"/>
                </a:lnTo>
                <a:close/>
              </a:path>
            </a:pathLst>
          </a:custGeom>
          <a:blipFill>
            <a:blip r:embed="rId5"/>
            <a:stretch>
              <a:fillRect/>
            </a:stretch>
          </a:blipFill>
        </p:spPr>
      </p:sp>
      <p:sp>
        <p:nvSpPr>
          <p:cNvPr id="9" name="Freeform 9"/>
          <p:cNvSpPr/>
          <p:nvPr/>
        </p:nvSpPr>
        <p:spPr>
          <a:xfrm>
            <a:off x="3062704" y="5375395"/>
            <a:ext cx="3432860" cy="6199296"/>
          </a:xfrm>
          <a:custGeom>
            <a:avLst/>
            <a:gdLst/>
            <a:ahLst/>
            <a:cxnLst/>
            <a:rect l="l" t="t" r="r" b="b"/>
            <a:pathLst>
              <a:path w="3432860" h="6199296">
                <a:moveTo>
                  <a:pt x="0" y="0"/>
                </a:moveTo>
                <a:lnTo>
                  <a:pt x="3432861" y="0"/>
                </a:lnTo>
                <a:lnTo>
                  <a:pt x="3432861" y="6199296"/>
                </a:lnTo>
                <a:lnTo>
                  <a:pt x="0" y="6199296"/>
                </a:lnTo>
                <a:lnTo>
                  <a:pt x="0" y="0"/>
                </a:lnTo>
                <a:close/>
              </a:path>
            </a:pathLst>
          </a:custGeom>
          <a:blipFill>
            <a:blip r:embed="rId6"/>
            <a:stretch>
              <a:fillRect/>
            </a:stretch>
          </a:blipFill>
        </p:spPr>
      </p:sp>
      <p:sp>
        <p:nvSpPr>
          <p:cNvPr id="10" name="TextBox 10"/>
          <p:cNvSpPr txBox="1"/>
          <p:nvPr/>
        </p:nvSpPr>
        <p:spPr>
          <a:xfrm>
            <a:off x="7239158" y="686915"/>
            <a:ext cx="8861647" cy="1174115"/>
          </a:xfrm>
          <a:prstGeom prst="rect">
            <a:avLst/>
          </a:prstGeom>
        </p:spPr>
        <p:txBody>
          <a:bodyPr lIns="0" tIns="0" rIns="0" bIns="0" rtlCol="0" anchor="t">
            <a:spAutoFit/>
          </a:bodyPr>
          <a:lstStyle/>
          <a:p>
            <a:pPr marL="0" lvl="0" indent="0" algn="l">
              <a:lnSpc>
                <a:spcPts val="9160"/>
              </a:lnSpc>
              <a:spcBef>
                <a:spcPct val="0"/>
              </a:spcBef>
            </a:pPr>
            <a:r>
              <a:rPr lang="en-US" sz="4000"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XEM VIDEO VỀ TRƯỜNG TIỂU HỌC</a:t>
            </a:r>
          </a:p>
        </p:txBody>
      </p:sp>
      <p:sp>
        <p:nvSpPr>
          <p:cNvPr id="11" name="TextBox 11"/>
          <p:cNvSpPr txBox="1"/>
          <p:nvPr/>
        </p:nvSpPr>
        <p:spPr>
          <a:xfrm>
            <a:off x="7651115" y="5375275"/>
            <a:ext cx="8786495" cy="2853690"/>
          </a:xfrm>
          <a:prstGeom prst="rect">
            <a:avLst/>
          </a:prstGeom>
        </p:spPr>
        <p:txBody>
          <a:bodyPr lIns="0" tIns="0" rIns="0" bIns="0" rtlCol="0" anchor="t">
            <a:noAutofit/>
          </a:bodyPr>
          <a:lstStyle/>
          <a:p>
            <a:pPr marL="0" lvl="0" indent="0" algn="l">
              <a:lnSpc>
                <a:spcPts val="3520"/>
              </a:lnSpc>
            </a:pPr>
            <a:endParaRPr lang="en-US" sz="2800">
              <a:solidFill>
                <a:srgbClr val="000000"/>
              </a:solidFill>
              <a:latin typeface="Times New Roman" panose="02020603050405020304" charset="0"/>
              <a:ea typeface="Hero" panose="00000500000000000000"/>
              <a:cs typeface="Times New Roman" panose="02020603050405020304" charset="0"/>
              <a:sym typeface="Hero" panose="00000500000000000000"/>
            </a:endParaRPr>
          </a:p>
          <a:p>
            <a:pPr marL="0" lvl="0" indent="0" algn="ctr">
              <a:lnSpc>
                <a:spcPts val="3520"/>
              </a:lnSpc>
            </a:pPr>
            <a:r>
              <a:rPr lang="en-US" sz="3600">
                <a:solidFill>
                  <a:srgbClr val="000000"/>
                </a:solidFill>
                <a:latin typeface="Times New Roman" panose="02020603050405020304" charset="0"/>
                <a:ea typeface="Hero" panose="00000500000000000000"/>
                <a:cs typeface="Times New Roman" panose="02020603050405020304" charset="0"/>
                <a:sym typeface="Hero" panose="00000500000000000000"/>
              </a:rPr>
              <a:t>Các con hãy chú ý quan sát video về trường tiểu học nhé! Hãy xem các anh chị học sinh làm gì, có những gì nào!</a:t>
            </a:r>
          </a:p>
        </p:txBody>
      </p:sp>
      <p:grpSp>
        <p:nvGrpSpPr>
          <p:cNvPr id="12" name="Group 12"/>
          <p:cNvGrpSpPr/>
          <p:nvPr/>
        </p:nvGrpSpPr>
        <p:grpSpPr>
          <a:xfrm rot="6025566">
            <a:off x="1145517" y="6880080"/>
            <a:ext cx="1420646" cy="1420646"/>
            <a:chOff x="0" y="0"/>
            <a:chExt cx="1894194" cy="1894194"/>
          </a:xfrm>
        </p:grpSpPr>
        <p:sp>
          <p:nvSpPr>
            <p:cNvPr id="13" name="Freeform 13"/>
            <p:cNvSpPr/>
            <p:nvPr/>
          </p:nvSpPr>
          <p:spPr>
            <a:xfrm>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4" name="Freeform 14"/>
            <p:cNvSpPr/>
            <p:nvPr/>
          </p:nvSpPr>
          <p:spPr>
            <a:xfrm rot="1280932">
              <a:off x="215989" y="215989"/>
              <a:ext cx="1462216" cy="1462216"/>
            </a:xfrm>
            <a:custGeom>
              <a:avLst/>
              <a:gdLst/>
              <a:ahLst/>
              <a:cxnLst/>
              <a:rect l="l" t="t" r="r" b="b"/>
              <a:pathLst>
                <a:path w="1462216" h="1462216">
                  <a:moveTo>
                    <a:pt x="0" y="0"/>
                  </a:moveTo>
                  <a:lnTo>
                    <a:pt x="1462216" y="0"/>
                  </a:lnTo>
                  <a:lnTo>
                    <a:pt x="1462216" y="1462216"/>
                  </a:lnTo>
                  <a:lnTo>
                    <a:pt x="0" y="1462216"/>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grpSp>
        <p:nvGrpSpPr>
          <p:cNvPr id="15" name="Group 15"/>
          <p:cNvGrpSpPr/>
          <p:nvPr/>
        </p:nvGrpSpPr>
        <p:grpSpPr>
          <a:xfrm rot="6025566">
            <a:off x="16261247" y="635454"/>
            <a:ext cx="1018558" cy="1018558"/>
            <a:chOff x="0" y="0"/>
            <a:chExt cx="1358078" cy="1358078"/>
          </a:xfrm>
        </p:grpSpPr>
        <p:sp>
          <p:nvSpPr>
            <p:cNvPr id="16" name="Freeform 16"/>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7"/>
                  </a:ext>
                </a:extLst>
              </a:blip>
              <a:stretch>
                <a:fillRect/>
              </a:stretch>
            </a:blipFill>
          </p:spPr>
        </p:sp>
        <p:sp>
          <p:nvSpPr>
            <p:cNvPr id="17" name="Freeform 17"/>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7"/>
                  </a:ext>
                </a:extLst>
              </a:blip>
              <a:stretch>
                <a:fillRect/>
              </a:stretch>
            </a:blipFill>
          </p:spPr>
        </p:sp>
      </p:grpSp>
    </p:spTree>
  </p:cSld>
  <p:clrMapOvr>
    <a:masterClrMapping/>
  </p:clrMapOvr>
  <mc:AlternateContent xmlns:mc="http://schemas.openxmlformats.org/markup-compatibility/2006" xmlns:p14="http://schemas.microsoft.com/office/powerpoint/2010/main">
    <mc:Choice Requires="p14">
      <p:transition spd="med">
        <p:newsflash/>
      </p:transition>
    </mc:Choice>
    <mc:Fallback xmlns="">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9" presetClass="entr" presetSubtype="0" decel="10000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calcmode="lin" valueType="num">
                                      <p:cBhvr>
                                        <p:cTn id="7" dur="500" fill="hold"/>
                                        <p:tgtEl>
                                          <p:spTgt spid="10">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10">
                                            <p:txEl>
                                              <p:pRg st="0" end="0"/>
                                            </p:txEl>
                                          </p:spTgt>
                                        </p:tgtEl>
                                        <p:attrNameLst>
                                          <p:attrName>ppt_h</p:attrName>
                                        </p:attrNameLst>
                                      </p:cBhvr>
                                      <p:tavLst>
                                        <p:tav tm="0">
                                          <p:val>
                                            <p:fltVal val="0"/>
                                          </p:val>
                                        </p:tav>
                                        <p:tav tm="100000">
                                          <p:val>
                                            <p:strVal val="#ppt_h"/>
                                          </p:val>
                                        </p:tav>
                                      </p:tavLst>
                                    </p:anim>
                                    <p:anim calcmode="lin" valueType="num">
                                      <p:cBhvr>
                                        <p:cTn id="9" dur="500" fill="hold"/>
                                        <p:tgtEl>
                                          <p:spTgt spid="10">
                                            <p:txEl>
                                              <p:pRg st="0" end="0"/>
                                            </p:txEl>
                                          </p:spTgt>
                                        </p:tgtEl>
                                        <p:attrNameLst>
                                          <p:attrName>style.rotation</p:attrName>
                                        </p:attrNameLst>
                                      </p:cBhvr>
                                      <p:tavLst>
                                        <p:tav tm="0">
                                          <p:val>
                                            <p:fltVal val="360"/>
                                          </p:val>
                                        </p:tav>
                                        <p:tav tm="100000">
                                          <p:val>
                                            <p:fltVal val="0"/>
                                          </p:val>
                                        </p:tav>
                                      </p:tavLst>
                                    </p:anim>
                                    <p:animEffect transition="in" filter="fade">
                                      <p:cBhvr>
                                        <p:cTn id="10" dur="500"/>
                                        <p:tgtEl>
                                          <p:spTgt spid="10">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xEl>
                                              <p:pRg st="1" end="1"/>
                                            </p:txEl>
                                          </p:spTgt>
                                        </p:tgtEl>
                                        <p:attrNameLst>
                                          <p:attrName>style.visibility</p:attrName>
                                        </p:attrNameLst>
                                      </p:cBhvr>
                                      <p:to>
                                        <p:strVal val="visible"/>
                                      </p:to>
                                    </p:set>
                                    <p:anim calcmode="lin" valueType="num">
                                      <p:cBhvr additive="base">
                                        <p:cTn id="15" dur="500" fill="hold"/>
                                        <p:tgtEl>
                                          <p:spTgt spid="11">
                                            <p:txEl>
                                              <p:pRg st="1" end="1"/>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11">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rot="-10800000">
            <a:off x="76200" y="339090"/>
            <a:ext cx="18204180" cy="894080"/>
          </a:xfrm>
          <a:custGeom>
            <a:avLst/>
            <a:gdLst/>
            <a:ahLst/>
            <a:cxnLst/>
            <a:rect l="l" t="t" r="r" b="b"/>
            <a:pathLst>
              <a:path w="12772661" h="7376212">
                <a:moveTo>
                  <a:pt x="0" y="0"/>
                </a:moveTo>
                <a:lnTo>
                  <a:pt x="12772661" y="0"/>
                </a:lnTo>
                <a:lnTo>
                  <a:pt x="12772661" y="7376212"/>
                </a:lnTo>
                <a:lnTo>
                  <a:pt x="0" y="7376212"/>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3" name="TextBox 3"/>
          <p:cNvSpPr txBox="1"/>
          <p:nvPr/>
        </p:nvSpPr>
        <p:spPr>
          <a:xfrm>
            <a:off x="380703" y="266844"/>
            <a:ext cx="10469376" cy="1110615"/>
          </a:xfrm>
          <a:prstGeom prst="rect">
            <a:avLst/>
          </a:prstGeom>
        </p:spPr>
        <p:txBody>
          <a:bodyPr lIns="0" tIns="0" rIns="0" bIns="0" rtlCol="0" anchor="t">
            <a:spAutoFit/>
          </a:bodyPr>
          <a:lstStyle/>
          <a:p>
            <a:pPr marL="0" lvl="0" indent="0" algn="l">
              <a:lnSpc>
                <a:spcPts val="8665"/>
              </a:lnSpc>
              <a:spcBef>
                <a:spcPct val="0"/>
              </a:spcBef>
            </a:pPr>
            <a:r>
              <a:rPr lang="vi-VN" altLang="en-US" sz="4800"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Video giới thiệu trường tiểu học</a:t>
            </a:r>
          </a:p>
        </p:txBody>
      </p:sp>
      <p:sp>
        <p:nvSpPr>
          <p:cNvPr id="4" name="Freeform 4"/>
          <p:cNvSpPr/>
          <p:nvPr/>
        </p:nvSpPr>
        <p:spPr>
          <a:xfrm rot="8804193">
            <a:off x="9790705" y="-2158260"/>
            <a:ext cx="6250965" cy="4672597"/>
          </a:xfrm>
          <a:custGeom>
            <a:avLst/>
            <a:gdLst/>
            <a:ahLst/>
            <a:cxnLst/>
            <a:rect l="l" t="t" r="r" b="b"/>
            <a:pathLst>
              <a:path w="6250965" h="4672597">
                <a:moveTo>
                  <a:pt x="0" y="0"/>
                </a:moveTo>
                <a:lnTo>
                  <a:pt x="6250966" y="0"/>
                </a:lnTo>
                <a:lnTo>
                  <a:pt x="6250966" y="4672596"/>
                </a:lnTo>
                <a:lnTo>
                  <a:pt x="0" y="4672596"/>
                </a:lnTo>
                <a:lnTo>
                  <a:pt x="0" y="0"/>
                </a:lnTo>
                <a:close/>
              </a:path>
            </a:pathLst>
          </a:custGeom>
          <a:blipFill>
            <a:blip>
              <a:extLst>
                <a:ext uri="{96DAC541-7B7A-43D3-8B79-37D633B846F1}">
                  <asvg:svgBlip xmlns:asvg="http://schemas.microsoft.com/office/drawing/2016/SVG/main" r:embed="rId5"/>
                </a:ext>
              </a:extLst>
            </a:blip>
            <a:stretch>
              <a:fillRect/>
            </a:stretch>
          </a:blipFill>
        </p:spPr>
      </p:sp>
      <p:grpSp>
        <p:nvGrpSpPr>
          <p:cNvPr id="5" name="Group 5"/>
          <p:cNvGrpSpPr/>
          <p:nvPr/>
        </p:nvGrpSpPr>
        <p:grpSpPr>
          <a:xfrm rot="6025566">
            <a:off x="14379158" y="3686769"/>
            <a:ext cx="1018558" cy="1018558"/>
            <a:chOff x="0" y="0"/>
            <a:chExt cx="1358078" cy="1358078"/>
          </a:xfrm>
        </p:grpSpPr>
        <p:sp>
          <p:nvSpPr>
            <p:cNvPr id="6" name="Freeform 6"/>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7" name="Freeform 7"/>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grpSp>
        <p:nvGrpSpPr>
          <p:cNvPr id="8" name="Group 8"/>
          <p:cNvGrpSpPr/>
          <p:nvPr/>
        </p:nvGrpSpPr>
        <p:grpSpPr>
          <a:xfrm rot="6025566">
            <a:off x="9462966" y="8322327"/>
            <a:ext cx="1018558" cy="1018558"/>
            <a:chOff x="0" y="0"/>
            <a:chExt cx="1358078" cy="1358078"/>
          </a:xfrm>
        </p:grpSpPr>
        <p:sp>
          <p:nvSpPr>
            <p:cNvPr id="9" name="Freeform 9"/>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sp>
          <p:nvSpPr>
            <p:cNvPr id="10" name="Freeform 10"/>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6"/>
                  </a:ext>
                </a:extLst>
              </a:blip>
              <a:stretch>
                <a:fillRect/>
              </a:stretch>
            </a:blipFill>
          </p:spPr>
        </p:sp>
      </p:grpSp>
      <p:sp>
        <p:nvSpPr>
          <p:cNvPr id="11" name="Freeform 11"/>
          <p:cNvSpPr/>
          <p:nvPr/>
        </p:nvSpPr>
        <p:spPr>
          <a:xfrm>
            <a:off x="10073267" y="3703884"/>
            <a:ext cx="7175622" cy="7340790"/>
          </a:xfrm>
          <a:custGeom>
            <a:avLst/>
            <a:gdLst/>
            <a:ahLst/>
            <a:cxnLst/>
            <a:rect l="l" t="t" r="r" b="b"/>
            <a:pathLst>
              <a:path w="7175622" h="7340790">
                <a:moveTo>
                  <a:pt x="0" y="0"/>
                </a:moveTo>
                <a:lnTo>
                  <a:pt x="7175623" y="0"/>
                </a:lnTo>
                <a:lnTo>
                  <a:pt x="7175623" y="7340790"/>
                </a:lnTo>
                <a:lnTo>
                  <a:pt x="0" y="7340790"/>
                </a:lnTo>
                <a:lnTo>
                  <a:pt x="0" y="0"/>
                </a:lnTo>
                <a:close/>
              </a:path>
            </a:pathLst>
          </a:custGeom>
          <a:blipFill>
            <a:blip r:embed="rId7"/>
            <a:stretch>
              <a:fillRect/>
            </a:stretch>
          </a:blipFill>
        </p:spPr>
      </p:sp>
      <p:sp>
        <p:nvSpPr>
          <p:cNvPr id="12" name="Freeform 12"/>
          <p:cNvSpPr/>
          <p:nvPr/>
        </p:nvSpPr>
        <p:spPr>
          <a:xfrm>
            <a:off x="15275571" y="304198"/>
            <a:ext cx="3622818" cy="4912296"/>
          </a:xfrm>
          <a:custGeom>
            <a:avLst/>
            <a:gdLst/>
            <a:ahLst/>
            <a:cxnLst/>
            <a:rect l="l" t="t" r="r" b="b"/>
            <a:pathLst>
              <a:path w="3622818" h="4912296">
                <a:moveTo>
                  <a:pt x="0" y="0"/>
                </a:moveTo>
                <a:lnTo>
                  <a:pt x="3622818" y="0"/>
                </a:lnTo>
                <a:lnTo>
                  <a:pt x="3622818" y="4912295"/>
                </a:lnTo>
                <a:lnTo>
                  <a:pt x="0" y="4912295"/>
                </a:lnTo>
                <a:lnTo>
                  <a:pt x="0" y="0"/>
                </a:lnTo>
                <a:close/>
              </a:path>
            </a:pathLst>
          </a:custGeom>
          <a:blipFill>
            <a:blip r:embed="rId8"/>
            <a:stretch>
              <a:fillRect/>
            </a:stretch>
          </a:blipFill>
        </p:spPr>
      </p:sp>
      <p:pic>
        <p:nvPicPr>
          <p:cNvPr id="14" name="video tieu học">
            <a:hlinkClick r:id="" action="ppaction://media"/>
          </p:cNvPr>
          <p:cNvPicPr/>
          <p:nvPr>
            <a:videoFile r:link="rId2"/>
            <p:extLst>
              <p:ext uri="{DAA4B4D4-6D71-4841-9C94-3DE7FCFB9230}">
                <p14:media xmlns:p14="http://schemas.microsoft.com/office/powerpoint/2010/main" r:embed="rId1"/>
              </p:ext>
            </p:extLst>
          </p:nvPr>
        </p:nvPicPr>
        <p:blipFill>
          <a:blip r:embed="rId9"/>
          <a:stretch>
            <a:fillRect/>
          </a:stretch>
        </p:blipFill>
        <p:spPr>
          <a:xfrm>
            <a:off x="-44450" y="1336675"/>
            <a:ext cx="18361660" cy="9394190"/>
          </a:xfrm>
          <a:prstGeom prst="rect">
            <a:avLst/>
          </a:prstGeom>
        </p:spPr>
      </p:pic>
    </p:spTree>
  </p:cSld>
  <p:clrMapOvr>
    <a:masterClrMapping/>
  </p:clrMapOvr>
  <p:timing>
    <p:tnLst>
      <p:par>
        <p:cTn id="1" dur="indefinite" restart="never" nodeType="tmRoot">
          <p:childTnLst>
            <p:video>
              <p:cMediaNode>
                <p:cTn id="2" fill="hold" display="1">
                  <p:stCondLst>
                    <p:cond delay="indefinite"/>
                  </p:stCondLst>
                </p:cTn>
                <p:tgtEl>
                  <p:spTgt spid="14"/>
                </p:tgtEl>
              </p:cMediaNode>
            </p:video>
            <p:seq concurrent="1" nextAc="seek">
              <p:cTn id="3" restart="whenNotActive" fill="hold" evtFilter="cancelBubble" nodeType="interactiveSeq">
                <p:stCondLst>
                  <p:cond evt="onClick" delay="0">
                    <p:tgtEl>
                      <p:spTgt spid="14"/>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n-h-sơ đồ trường"/>
          <p:cNvPicPr>
            <a:picLocks noChangeAspect="1"/>
          </p:cNvPicPr>
          <p:nvPr/>
        </p:nvPicPr>
        <p:blipFill>
          <a:blip r:embed="rId2"/>
          <a:stretch>
            <a:fillRect/>
          </a:stretch>
        </p:blipFill>
        <p:spPr>
          <a:xfrm>
            <a:off x="-10795" y="-109855"/>
            <a:ext cx="18154015" cy="1032637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wipe/>
      </p:transition>
    </mc:Choice>
    <mc:Fallback xmlns="">
      <p:transition spd="slow">
        <p:wip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p:cNvSpPr txBox="1"/>
          <p:nvPr/>
        </p:nvSpPr>
        <p:spPr>
          <a:xfrm>
            <a:off x="2133600" y="38100"/>
            <a:ext cx="12640310" cy="739140"/>
          </a:xfrm>
          <a:prstGeom prst="rect">
            <a:avLst/>
          </a:prstGeom>
        </p:spPr>
        <p:txBody>
          <a:bodyPr lIns="0" tIns="0" rIns="0" bIns="0" rtlCol="0" anchor="t">
            <a:noAutofit/>
          </a:bodyPr>
          <a:lstStyle/>
          <a:p>
            <a:pPr marL="0" lvl="0" indent="0" algn="ctr">
              <a:lnSpc>
                <a:spcPts val="9165"/>
              </a:lnSpc>
              <a:spcBef>
                <a:spcPct val="0"/>
              </a:spcBef>
            </a:pPr>
            <a:r>
              <a:rPr lang="vi-VN" altLang="en-US" sz="5400"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Một số hoạt động  của học sinh tiểu học</a:t>
            </a:r>
          </a:p>
        </p:txBody>
      </p:sp>
      <p:pic>
        <p:nvPicPr>
          <p:cNvPr id="2" name="Picture 1" descr="Gemini_Generated_Image_lhu3bklhu3bklhu3"/>
          <p:cNvPicPr>
            <a:picLocks noChangeAspect="1"/>
          </p:cNvPicPr>
          <p:nvPr/>
        </p:nvPicPr>
        <p:blipFill>
          <a:blip r:embed="rId2"/>
          <a:srcRect l="6698" t="6222" r="5633" b="5778"/>
          <a:stretch>
            <a:fillRect/>
          </a:stretch>
        </p:blipFill>
        <p:spPr>
          <a:xfrm>
            <a:off x="913765" y="1138555"/>
            <a:ext cx="16400780" cy="914781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push dir="u"/>
      </p:transition>
    </mc:Choice>
    <mc:Fallback xmlns="">
      <p:transition spd="slow">
        <p:push dir="u"/>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a:off x="1136794" y="3080514"/>
            <a:ext cx="16014413" cy="7206486"/>
          </a:xfrm>
          <a:custGeom>
            <a:avLst/>
            <a:gdLst/>
            <a:ahLst/>
            <a:cxnLst/>
            <a:rect l="l" t="t" r="r" b="b"/>
            <a:pathLst>
              <a:path w="16014413" h="7206486">
                <a:moveTo>
                  <a:pt x="0" y="0"/>
                </a:moveTo>
                <a:lnTo>
                  <a:pt x="16014412" y="0"/>
                </a:lnTo>
                <a:lnTo>
                  <a:pt x="16014412" y="7206486"/>
                </a:lnTo>
                <a:lnTo>
                  <a:pt x="0" y="7206486"/>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636343">
            <a:off x="13847678" y="6922002"/>
            <a:ext cx="6250965" cy="4672597"/>
          </a:xfrm>
          <a:custGeom>
            <a:avLst/>
            <a:gdLst/>
            <a:ahLst/>
            <a:cxnLst/>
            <a:rect l="l" t="t" r="r" b="b"/>
            <a:pathLst>
              <a:path w="6250965" h="4672597">
                <a:moveTo>
                  <a:pt x="0" y="0"/>
                </a:moveTo>
                <a:lnTo>
                  <a:pt x="6250966" y="0"/>
                </a:lnTo>
                <a:lnTo>
                  <a:pt x="6250966" y="4672596"/>
                </a:lnTo>
                <a:lnTo>
                  <a:pt x="0" y="467259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rot="7925426">
            <a:off x="-2192682" y="-1078208"/>
            <a:ext cx="6250965" cy="4672597"/>
          </a:xfrm>
          <a:custGeom>
            <a:avLst/>
            <a:gdLst/>
            <a:ahLst/>
            <a:cxnLst/>
            <a:rect l="l" t="t" r="r" b="b"/>
            <a:pathLst>
              <a:path w="6250965" h="4672597">
                <a:moveTo>
                  <a:pt x="0" y="0"/>
                </a:moveTo>
                <a:lnTo>
                  <a:pt x="6250965" y="0"/>
                </a:lnTo>
                <a:lnTo>
                  <a:pt x="6250965" y="4672597"/>
                </a:lnTo>
                <a:lnTo>
                  <a:pt x="0" y="4672597"/>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rot="6025566">
            <a:off x="12301279" y="748811"/>
            <a:ext cx="1018558" cy="1018558"/>
            <a:chOff x="0" y="0"/>
            <a:chExt cx="1358078" cy="1358078"/>
          </a:xfrm>
        </p:grpSpPr>
        <p:sp>
          <p:nvSpPr>
            <p:cNvPr id="6" name="Freeform 6"/>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grpSp>
        <p:nvGrpSpPr>
          <p:cNvPr id="8" name="Group 8"/>
          <p:cNvGrpSpPr/>
          <p:nvPr/>
        </p:nvGrpSpPr>
        <p:grpSpPr>
          <a:xfrm rot="6025566">
            <a:off x="5317936" y="2371004"/>
            <a:ext cx="1018558" cy="1018558"/>
            <a:chOff x="0" y="0"/>
            <a:chExt cx="1358078" cy="1358078"/>
          </a:xfrm>
        </p:grpSpPr>
        <p:sp>
          <p:nvSpPr>
            <p:cNvPr id="9" name="Freeform 9"/>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sp>
        <p:nvSpPr>
          <p:cNvPr id="11" name="Freeform 11"/>
          <p:cNvSpPr/>
          <p:nvPr/>
        </p:nvSpPr>
        <p:spPr>
          <a:xfrm>
            <a:off x="15096070" y="2260742"/>
            <a:ext cx="3896276" cy="3092669"/>
          </a:xfrm>
          <a:custGeom>
            <a:avLst/>
            <a:gdLst/>
            <a:ahLst/>
            <a:cxnLst/>
            <a:rect l="l" t="t" r="r" b="b"/>
            <a:pathLst>
              <a:path w="3896276" h="3092669">
                <a:moveTo>
                  <a:pt x="0" y="0"/>
                </a:moveTo>
                <a:lnTo>
                  <a:pt x="3896276" y="0"/>
                </a:lnTo>
                <a:lnTo>
                  <a:pt x="3896276" y="3092669"/>
                </a:lnTo>
                <a:lnTo>
                  <a:pt x="0" y="3092669"/>
                </a:lnTo>
                <a:lnTo>
                  <a:pt x="0" y="0"/>
                </a:lnTo>
                <a:close/>
              </a:path>
            </a:pathLst>
          </a:custGeom>
          <a:blipFill>
            <a:blip r:embed="rId5"/>
            <a:stretch>
              <a:fillRect/>
            </a:stretch>
          </a:blipFill>
        </p:spPr>
      </p:sp>
      <p:sp>
        <p:nvSpPr>
          <p:cNvPr id="12" name="Freeform 12"/>
          <p:cNvSpPr/>
          <p:nvPr/>
        </p:nvSpPr>
        <p:spPr>
          <a:xfrm>
            <a:off x="-971399" y="6671735"/>
            <a:ext cx="4257480" cy="3315513"/>
          </a:xfrm>
          <a:custGeom>
            <a:avLst/>
            <a:gdLst/>
            <a:ahLst/>
            <a:cxnLst/>
            <a:rect l="l" t="t" r="r" b="b"/>
            <a:pathLst>
              <a:path w="4257480" h="3315513">
                <a:moveTo>
                  <a:pt x="0" y="0"/>
                </a:moveTo>
                <a:lnTo>
                  <a:pt x="4257481" y="0"/>
                </a:lnTo>
                <a:lnTo>
                  <a:pt x="4257481" y="3315513"/>
                </a:lnTo>
                <a:lnTo>
                  <a:pt x="0" y="3315513"/>
                </a:lnTo>
                <a:lnTo>
                  <a:pt x="0" y="0"/>
                </a:lnTo>
                <a:close/>
              </a:path>
            </a:pathLst>
          </a:custGeom>
          <a:blipFill>
            <a:blip r:embed="rId6"/>
            <a:stretch>
              <a:fillRect/>
            </a:stretch>
          </a:blipFill>
        </p:spPr>
      </p:sp>
      <p:sp>
        <p:nvSpPr>
          <p:cNvPr id="13" name="Freeform 13"/>
          <p:cNvSpPr/>
          <p:nvPr/>
        </p:nvSpPr>
        <p:spPr>
          <a:xfrm>
            <a:off x="5218251" y="892198"/>
            <a:ext cx="7518325" cy="2997932"/>
          </a:xfrm>
          <a:custGeom>
            <a:avLst/>
            <a:gdLst/>
            <a:ahLst/>
            <a:cxnLst/>
            <a:rect l="l" t="t" r="r" b="b"/>
            <a:pathLst>
              <a:path w="7518325" h="2997932">
                <a:moveTo>
                  <a:pt x="0" y="0"/>
                </a:moveTo>
                <a:lnTo>
                  <a:pt x="7518326" y="0"/>
                </a:lnTo>
                <a:lnTo>
                  <a:pt x="7518326" y="2997933"/>
                </a:lnTo>
                <a:lnTo>
                  <a:pt x="0" y="2997933"/>
                </a:lnTo>
                <a:lnTo>
                  <a:pt x="0" y="0"/>
                </a:lnTo>
                <a:close/>
              </a:path>
            </a:pathLst>
          </a:custGeom>
          <a:blipFill>
            <a:blip r:embed="rId7"/>
            <a:stretch>
              <a:fillRect/>
            </a:stretch>
          </a:blipFill>
        </p:spPr>
      </p:sp>
      <p:sp>
        <p:nvSpPr>
          <p:cNvPr id="14" name="TextBox 14"/>
          <p:cNvSpPr txBox="1"/>
          <p:nvPr/>
        </p:nvSpPr>
        <p:spPr>
          <a:xfrm>
            <a:off x="2823915" y="4676183"/>
            <a:ext cx="12640170" cy="1174750"/>
          </a:xfrm>
          <a:prstGeom prst="rect">
            <a:avLst/>
          </a:prstGeom>
        </p:spPr>
        <p:txBody>
          <a:bodyPr lIns="0" tIns="0" rIns="0" bIns="0" rtlCol="0" anchor="t">
            <a:spAutoFit/>
          </a:bodyPr>
          <a:lstStyle/>
          <a:p>
            <a:pPr marL="0" lvl="0" indent="0" algn="ctr">
              <a:lnSpc>
                <a:spcPts val="9165"/>
              </a:lnSpc>
              <a:spcBef>
                <a:spcPct val="0"/>
              </a:spcBef>
            </a:pPr>
            <a:r>
              <a:rPr lang="en-US" sz="7635"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SO SÁNH TRƯỜNG HỌC</a:t>
            </a:r>
          </a:p>
        </p:txBody>
      </p:sp>
      <p:sp>
        <p:nvSpPr>
          <p:cNvPr id="15" name="TextBox 15"/>
          <p:cNvSpPr txBox="1"/>
          <p:nvPr/>
        </p:nvSpPr>
        <p:spPr>
          <a:xfrm>
            <a:off x="4512472" y="7690416"/>
            <a:ext cx="9263057" cy="1353820"/>
          </a:xfrm>
          <a:prstGeom prst="rect">
            <a:avLst/>
          </a:prstGeom>
        </p:spPr>
        <p:txBody>
          <a:bodyPr lIns="0" tIns="0" rIns="0" bIns="0" rtlCol="0" anchor="t">
            <a:spAutoFit/>
          </a:bodyPr>
          <a:lstStyle/>
          <a:p>
            <a:pPr marL="0" lvl="0" indent="0" algn="ctr">
              <a:lnSpc>
                <a:spcPts val="3520"/>
              </a:lnSpc>
            </a:pPr>
            <a:r>
              <a:rPr lang="en-US" sz="3600">
                <a:solidFill>
                  <a:srgbClr val="000000"/>
                </a:solidFill>
                <a:latin typeface="Times New Roman" panose="02020603050405020304" charset="0"/>
                <a:ea typeface="Hero" panose="00000500000000000000"/>
                <a:cs typeface="Times New Roman" panose="02020603050405020304" charset="0"/>
                <a:sym typeface="Hero" panose="00000500000000000000"/>
              </a:rPr>
              <a:t>Trường tiểu học và trường mầm non có gì giống và khác nhau? Hãy cùng khám phá về lớp học, bàn ghế, sách vở và các hoạt động học tập nhé!</a:t>
            </a:r>
          </a:p>
        </p:txBody>
      </p:sp>
    </p:spTree>
  </p:cSld>
  <p:clrMapOvr>
    <a:masterClrMapping/>
  </p:clrMapOvr>
  <mc:AlternateContent xmlns:mc="http://schemas.openxmlformats.org/markup-compatibility/2006" xmlns:p14="http://schemas.microsoft.com/office/powerpoint/2010/main">
    <mc:Choice Requires="p14">
      <p:transition spd="slow" p14:dur="1500">
        <p:split orient="vert" dir="in"/>
      </p:transition>
    </mc:Choice>
    <mc:Fallback xmlns="">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blinds(horizontal)">
                                      <p:cBhvr>
                                        <p:cTn id="7" dur="500"/>
                                        <p:tgtEl>
                                          <p:spTgt spid="1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Gemini_Generated_Image_jgyd6hjgyd6hjgyd"/>
          <p:cNvPicPr>
            <a:picLocks noChangeAspect="1"/>
          </p:cNvPicPr>
          <p:nvPr/>
        </p:nvPicPr>
        <p:blipFill>
          <a:blip r:embed="rId2"/>
          <a:srcRect b="6248"/>
          <a:stretch>
            <a:fillRect/>
          </a:stretch>
        </p:blipFill>
        <p:spPr>
          <a:xfrm>
            <a:off x="108585" y="215265"/>
            <a:ext cx="18126710" cy="1000315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wedge/>
      </p:transition>
    </mc:Choice>
    <mc:Fallback xmlns="">
      <p:transition spd="slow">
        <p:wedg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D52A0"/>
        </a:solidFill>
        <a:effectLst/>
      </p:bgPr>
    </p:bg>
    <p:spTree>
      <p:nvGrpSpPr>
        <p:cNvPr id="1" name=""/>
        <p:cNvGrpSpPr/>
        <p:nvPr/>
      </p:nvGrpSpPr>
      <p:grpSpPr>
        <a:xfrm>
          <a:off x="0" y="0"/>
          <a:ext cx="0" cy="0"/>
          <a:chOff x="0" y="0"/>
          <a:chExt cx="0" cy="0"/>
        </a:xfrm>
      </p:grpSpPr>
      <p:sp>
        <p:nvSpPr>
          <p:cNvPr id="2" name="Freeform 2"/>
          <p:cNvSpPr/>
          <p:nvPr/>
        </p:nvSpPr>
        <p:spPr>
          <a:xfrm>
            <a:off x="1136794" y="3080514"/>
            <a:ext cx="16014413" cy="7206486"/>
          </a:xfrm>
          <a:custGeom>
            <a:avLst/>
            <a:gdLst/>
            <a:ahLst/>
            <a:cxnLst/>
            <a:rect l="l" t="t" r="r" b="b"/>
            <a:pathLst>
              <a:path w="16014413" h="7206486">
                <a:moveTo>
                  <a:pt x="0" y="0"/>
                </a:moveTo>
                <a:lnTo>
                  <a:pt x="16014412" y="0"/>
                </a:lnTo>
                <a:lnTo>
                  <a:pt x="16014412" y="7206486"/>
                </a:lnTo>
                <a:lnTo>
                  <a:pt x="0" y="7206486"/>
                </a:lnTo>
                <a:lnTo>
                  <a:pt x="0" y="0"/>
                </a:lnTo>
                <a:close/>
              </a:path>
            </a:pathLst>
          </a:custGeom>
          <a:blipFill>
            <a:blip>
              <a:extLst>
                <a:ext uri="{96DAC541-7B7A-43D3-8B79-37D633B846F1}">
                  <asvg:svgBlip xmlns:asvg="http://schemas.microsoft.com/office/drawing/2016/SVG/main" r:embed="rId2"/>
                </a:ext>
              </a:extLst>
            </a:blip>
            <a:stretch>
              <a:fillRect/>
            </a:stretch>
          </a:blipFill>
        </p:spPr>
      </p:sp>
      <p:sp>
        <p:nvSpPr>
          <p:cNvPr id="3" name="Freeform 3"/>
          <p:cNvSpPr/>
          <p:nvPr/>
        </p:nvSpPr>
        <p:spPr>
          <a:xfrm rot="-3636343">
            <a:off x="13847678" y="6922002"/>
            <a:ext cx="6250965" cy="4672597"/>
          </a:xfrm>
          <a:custGeom>
            <a:avLst/>
            <a:gdLst/>
            <a:ahLst/>
            <a:cxnLst/>
            <a:rect l="l" t="t" r="r" b="b"/>
            <a:pathLst>
              <a:path w="6250965" h="4672597">
                <a:moveTo>
                  <a:pt x="0" y="0"/>
                </a:moveTo>
                <a:lnTo>
                  <a:pt x="6250966" y="0"/>
                </a:lnTo>
                <a:lnTo>
                  <a:pt x="6250966" y="4672596"/>
                </a:lnTo>
                <a:lnTo>
                  <a:pt x="0" y="4672596"/>
                </a:lnTo>
                <a:lnTo>
                  <a:pt x="0" y="0"/>
                </a:lnTo>
                <a:close/>
              </a:path>
            </a:pathLst>
          </a:custGeom>
          <a:blipFill>
            <a:blip>
              <a:extLst>
                <a:ext uri="{96DAC541-7B7A-43D3-8B79-37D633B846F1}">
                  <asvg:svgBlip xmlns:asvg="http://schemas.microsoft.com/office/drawing/2016/SVG/main" r:embed="rId3"/>
                </a:ext>
              </a:extLst>
            </a:blip>
            <a:stretch>
              <a:fillRect/>
            </a:stretch>
          </a:blipFill>
        </p:spPr>
      </p:sp>
      <p:sp>
        <p:nvSpPr>
          <p:cNvPr id="4" name="Freeform 4"/>
          <p:cNvSpPr/>
          <p:nvPr/>
        </p:nvSpPr>
        <p:spPr>
          <a:xfrm rot="7925426">
            <a:off x="-2192682" y="-1078208"/>
            <a:ext cx="6250965" cy="4672597"/>
          </a:xfrm>
          <a:custGeom>
            <a:avLst/>
            <a:gdLst/>
            <a:ahLst/>
            <a:cxnLst/>
            <a:rect l="l" t="t" r="r" b="b"/>
            <a:pathLst>
              <a:path w="6250965" h="4672597">
                <a:moveTo>
                  <a:pt x="0" y="0"/>
                </a:moveTo>
                <a:lnTo>
                  <a:pt x="6250965" y="0"/>
                </a:lnTo>
                <a:lnTo>
                  <a:pt x="6250965" y="4672597"/>
                </a:lnTo>
                <a:lnTo>
                  <a:pt x="0" y="4672597"/>
                </a:lnTo>
                <a:lnTo>
                  <a:pt x="0" y="0"/>
                </a:lnTo>
                <a:close/>
              </a:path>
            </a:pathLst>
          </a:custGeom>
          <a:blipFill>
            <a:blip>
              <a:extLst>
                <a:ext uri="{96DAC541-7B7A-43D3-8B79-37D633B846F1}">
                  <asvg:svgBlip xmlns:asvg="http://schemas.microsoft.com/office/drawing/2016/SVG/main" r:embed="rId3"/>
                </a:ext>
              </a:extLst>
            </a:blip>
            <a:stretch>
              <a:fillRect/>
            </a:stretch>
          </a:blipFill>
        </p:spPr>
      </p:sp>
      <p:grpSp>
        <p:nvGrpSpPr>
          <p:cNvPr id="5" name="Group 5"/>
          <p:cNvGrpSpPr/>
          <p:nvPr/>
        </p:nvGrpSpPr>
        <p:grpSpPr>
          <a:xfrm rot="6025566">
            <a:off x="12301279" y="748811"/>
            <a:ext cx="1018558" cy="1018558"/>
            <a:chOff x="0" y="0"/>
            <a:chExt cx="1358078" cy="1358078"/>
          </a:xfrm>
        </p:grpSpPr>
        <p:sp>
          <p:nvSpPr>
            <p:cNvPr id="6" name="Freeform 6"/>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7" name="Freeform 7"/>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grpSp>
        <p:nvGrpSpPr>
          <p:cNvPr id="8" name="Group 8"/>
          <p:cNvGrpSpPr/>
          <p:nvPr/>
        </p:nvGrpSpPr>
        <p:grpSpPr>
          <a:xfrm rot="6025566">
            <a:off x="5317936" y="2371004"/>
            <a:ext cx="1018558" cy="1018558"/>
            <a:chOff x="0" y="0"/>
            <a:chExt cx="1358078" cy="1358078"/>
          </a:xfrm>
        </p:grpSpPr>
        <p:sp>
          <p:nvSpPr>
            <p:cNvPr id="9" name="Freeform 9"/>
            <p:cNvSpPr/>
            <p:nvPr/>
          </p:nvSpPr>
          <p:spPr>
            <a:xfrm>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sp>
          <p:nvSpPr>
            <p:cNvPr id="10" name="Freeform 10"/>
            <p:cNvSpPr/>
            <p:nvPr/>
          </p:nvSpPr>
          <p:spPr>
            <a:xfrm rot="1280932">
              <a:off x="154857" y="154857"/>
              <a:ext cx="1048363" cy="1048363"/>
            </a:xfrm>
            <a:custGeom>
              <a:avLst/>
              <a:gdLst/>
              <a:ahLst/>
              <a:cxnLst/>
              <a:rect l="l" t="t" r="r" b="b"/>
              <a:pathLst>
                <a:path w="1048363" h="1048363">
                  <a:moveTo>
                    <a:pt x="0" y="0"/>
                  </a:moveTo>
                  <a:lnTo>
                    <a:pt x="1048363" y="0"/>
                  </a:lnTo>
                  <a:lnTo>
                    <a:pt x="1048363" y="1048363"/>
                  </a:lnTo>
                  <a:lnTo>
                    <a:pt x="0" y="1048363"/>
                  </a:lnTo>
                  <a:lnTo>
                    <a:pt x="0" y="0"/>
                  </a:lnTo>
                  <a:close/>
                </a:path>
              </a:pathLst>
            </a:custGeom>
            <a:blipFill>
              <a:blip>
                <a:extLst>
                  <a:ext uri="{96DAC541-7B7A-43D3-8B79-37D633B846F1}">
                    <asvg:svgBlip xmlns:asvg="http://schemas.microsoft.com/office/drawing/2016/SVG/main" r:embed="rId4"/>
                  </a:ext>
                </a:extLst>
              </a:blip>
              <a:stretch>
                <a:fillRect/>
              </a:stretch>
            </a:blipFill>
          </p:spPr>
        </p:sp>
      </p:grpSp>
      <p:sp>
        <p:nvSpPr>
          <p:cNvPr id="11" name="Freeform 11"/>
          <p:cNvSpPr/>
          <p:nvPr/>
        </p:nvSpPr>
        <p:spPr>
          <a:xfrm>
            <a:off x="15096070" y="2260742"/>
            <a:ext cx="3896276" cy="3092669"/>
          </a:xfrm>
          <a:custGeom>
            <a:avLst/>
            <a:gdLst/>
            <a:ahLst/>
            <a:cxnLst/>
            <a:rect l="l" t="t" r="r" b="b"/>
            <a:pathLst>
              <a:path w="3896276" h="3092669">
                <a:moveTo>
                  <a:pt x="0" y="0"/>
                </a:moveTo>
                <a:lnTo>
                  <a:pt x="3896276" y="0"/>
                </a:lnTo>
                <a:lnTo>
                  <a:pt x="3896276" y="3092669"/>
                </a:lnTo>
                <a:lnTo>
                  <a:pt x="0" y="3092669"/>
                </a:lnTo>
                <a:lnTo>
                  <a:pt x="0" y="0"/>
                </a:lnTo>
                <a:close/>
              </a:path>
            </a:pathLst>
          </a:custGeom>
          <a:blipFill>
            <a:blip r:embed="rId5"/>
            <a:stretch>
              <a:fillRect/>
            </a:stretch>
          </a:blipFill>
        </p:spPr>
      </p:sp>
      <p:sp>
        <p:nvSpPr>
          <p:cNvPr id="12" name="Freeform 12"/>
          <p:cNvSpPr/>
          <p:nvPr/>
        </p:nvSpPr>
        <p:spPr>
          <a:xfrm>
            <a:off x="-971399" y="6671735"/>
            <a:ext cx="4257480" cy="3315513"/>
          </a:xfrm>
          <a:custGeom>
            <a:avLst/>
            <a:gdLst/>
            <a:ahLst/>
            <a:cxnLst/>
            <a:rect l="l" t="t" r="r" b="b"/>
            <a:pathLst>
              <a:path w="4257480" h="3315513">
                <a:moveTo>
                  <a:pt x="0" y="0"/>
                </a:moveTo>
                <a:lnTo>
                  <a:pt x="4257481" y="0"/>
                </a:lnTo>
                <a:lnTo>
                  <a:pt x="4257481" y="3315513"/>
                </a:lnTo>
                <a:lnTo>
                  <a:pt x="0" y="3315513"/>
                </a:lnTo>
                <a:lnTo>
                  <a:pt x="0" y="0"/>
                </a:lnTo>
                <a:close/>
              </a:path>
            </a:pathLst>
          </a:custGeom>
          <a:blipFill>
            <a:blip r:embed="rId6"/>
            <a:stretch>
              <a:fillRect/>
            </a:stretch>
          </a:blipFill>
        </p:spPr>
      </p:sp>
      <p:sp>
        <p:nvSpPr>
          <p:cNvPr id="13" name="Freeform 13"/>
          <p:cNvSpPr/>
          <p:nvPr/>
        </p:nvSpPr>
        <p:spPr>
          <a:xfrm>
            <a:off x="5218251" y="892198"/>
            <a:ext cx="7518325" cy="2997932"/>
          </a:xfrm>
          <a:custGeom>
            <a:avLst/>
            <a:gdLst/>
            <a:ahLst/>
            <a:cxnLst/>
            <a:rect l="l" t="t" r="r" b="b"/>
            <a:pathLst>
              <a:path w="7518325" h="2997932">
                <a:moveTo>
                  <a:pt x="0" y="0"/>
                </a:moveTo>
                <a:lnTo>
                  <a:pt x="7518326" y="0"/>
                </a:lnTo>
                <a:lnTo>
                  <a:pt x="7518326" y="2997933"/>
                </a:lnTo>
                <a:lnTo>
                  <a:pt x="0" y="2997933"/>
                </a:lnTo>
                <a:lnTo>
                  <a:pt x="0" y="0"/>
                </a:lnTo>
                <a:close/>
              </a:path>
            </a:pathLst>
          </a:custGeom>
          <a:blipFill>
            <a:blip r:embed="rId7"/>
            <a:stretch>
              <a:fillRect/>
            </a:stretch>
          </a:blipFill>
        </p:spPr>
      </p:sp>
      <p:sp>
        <p:nvSpPr>
          <p:cNvPr id="14" name="TextBox 14"/>
          <p:cNvSpPr txBox="1"/>
          <p:nvPr/>
        </p:nvSpPr>
        <p:spPr>
          <a:xfrm>
            <a:off x="2823915" y="4676183"/>
            <a:ext cx="12640170" cy="1174750"/>
          </a:xfrm>
          <a:prstGeom prst="rect">
            <a:avLst/>
          </a:prstGeom>
        </p:spPr>
        <p:txBody>
          <a:bodyPr lIns="0" tIns="0" rIns="0" bIns="0" rtlCol="0" anchor="t">
            <a:spAutoFit/>
          </a:bodyPr>
          <a:lstStyle/>
          <a:p>
            <a:pPr marL="0" lvl="0" indent="0" algn="ctr">
              <a:lnSpc>
                <a:spcPts val="9165"/>
              </a:lnSpc>
              <a:spcBef>
                <a:spcPct val="0"/>
              </a:spcBef>
            </a:pPr>
            <a:r>
              <a:rPr lang="vi-VN" altLang="en-US" sz="7635" b="1">
                <a:solidFill>
                  <a:srgbClr val="2D52A0"/>
                </a:solidFill>
                <a:latin typeface="Times New Roman" panose="02020603050405020304" charset="0"/>
                <a:ea typeface="Genty Sans" panose="00000600000000000000"/>
                <a:cs typeface="Times New Roman" panose="02020603050405020304" charset="0"/>
                <a:sym typeface="Genty Sans" panose="00000600000000000000"/>
              </a:rPr>
              <a:t>Xem tranh về đồ dùng học tập</a:t>
            </a:r>
          </a:p>
        </p:txBody>
      </p:sp>
    </p:spTree>
  </p:cSld>
  <p:clrMapOvr>
    <a:masterClrMapping/>
  </p:clrMapOvr>
  <mc:AlternateContent xmlns:mc="http://schemas.openxmlformats.org/markup-compatibility/2006" xmlns:p14="http://schemas.microsoft.com/office/powerpoint/2010/main">
    <mc:Choice Requires="p14">
      <p:transition spd="med">
        <p:newsflash/>
      </p:transition>
    </mc:Choice>
    <mc:Fallback xmlns="">
      <p:transition spd="med">
        <p:newsflash/>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plus(in)">
                                      <p:cBhvr>
                                        <p:cTn id="7" dur="20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TotalTime>
  <Words>191</Words>
  <Application>Microsoft Office PowerPoint</Application>
  <PresentationFormat>Custom</PresentationFormat>
  <Paragraphs>20</Paragraphs>
  <Slides>14</Slides>
  <Notes>0</Notes>
  <HiddenSlides>0</HiddenSlides>
  <MMClips>2</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Times New Roman</vt:lpstr>
      <vt:lpstr>Genty Sans</vt:lpstr>
      <vt:lpstr>Calibri</vt:lpstr>
      <vt:lpstr>Hero Bold</vt:lpstr>
      <vt:lpstr>Times New Roman </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BAN MAI 6</dc:creator>
  <cp:lastModifiedBy>mlo h nui</cp:lastModifiedBy>
  <cp:revision>14</cp:revision>
  <dcterms:created xsi:type="dcterms:W3CDTF">2006-08-16T00:00:00Z</dcterms:created>
  <dcterms:modified xsi:type="dcterms:W3CDTF">2026-05-19T08:38:40Z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6441066B7DB14231BCD9ADBDC6563BDA_12</vt:lpwstr>
  </property>
  <property fmtid="{D5CDD505-2E9C-101B-9397-08002B2CF9AE}" pid="3" name="KSOProductBuildVer">
    <vt:lpwstr>1033-12.2.0.22549</vt:lpwstr>
  </property>
</Properties>
</file>