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8" r:id="rId2"/>
    <p:sldId id="270" r:id="rId3"/>
    <p:sldId id="275" r:id="rId4"/>
    <p:sldId id="265" r:id="rId5"/>
    <p:sldId id="268" r:id="rId6"/>
    <p:sldId id="283" r:id="rId7"/>
    <p:sldId id="277" r:id="rId8"/>
    <p:sldId id="278" r:id="rId9"/>
    <p:sldId id="286" r:id="rId10"/>
    <p:sldId id="287" r:id="rId11"/>
    <p:sldId id="288" r:id="rId12"/>
    <p:sldId id="300" r:id="rId13"/>
    <p:sldId id="301" r:id="rId14"/>
    <p:sldId id="304" r:id="rId15"/>
    <p:sldId id="302" r:id="rId16"/>
    <p:sldId id="306" r:id="rId17"/>
    <p:sldId id="307" r:id="rId18"/>
    <p:sldId id="29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2269"/>
    <a:srgbClr val="F95207"/>
    <a:srgbClr val="62CB1B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A34A-5B2D-495E-B7D2-DE5F3BEA4ACC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9D017-91DE-4E01-BCDA-8C1381D41F1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6538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7683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0632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91991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94006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60793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2564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22744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12230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5765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36605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140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1E522-6D2A-44C7-B860-584BC60AF125}" type="datetimeFigureOut">
              <a:rPr lang="en-SG" smtClean="0"/>
              <a:t>13/3/2026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0548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control" Target="../activeX/activeX2.xml"/><Relationship Id="rId7" Type="http://schemas.openxmlformats.org/officeDocument/2006/relationships/image" Target="../media/image21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jpg"/><Relationship Id="rId5" Type="http://schemas.openxmlformats.org/officeDocument/2006/relationships/slideLayout" Target="../slideLayouts/slideLayout2.xml"/><Relationship Id="rId4" Type="http://schemas.openxmlformats.org/officeDocument/2006/relationships/control" Target="../activeX/activeX3.xml"/><Relationship Id="rId9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control" Target="../activeX/activeX5.xml"/><Relationship Id="rId7" Type="http://schemas.openxmlformats.org/officeDocument/2006/relationships/image" Target="../media/image27.wmf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jpg"/><Relationship Id="rId5" Type="http://schemas.openxmlformats.org/officeDocument/2006/relationships/slideLayout" Target="../slideLayouts/slideLayout2.xml"/><Relationship Id="rId4" Type="http://schemas.openxmlformats.org/officeDocument/2006/relationships/control" Target="../activeX/activeX6.xml"/><Relationship Id="rId9" Type="http://schemas.openxmlformats.org/officeDocument/2006/relationships/image" Target="../media/image29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control" Target="../activeX/activeX8.xml"/><Relationship Id="rId7" Type="http://schemas.openxmlformats.org/officeDocument/2006/relationships/image" Target="../media/image34.jpg"/><Relationship Id="rId2" Type="http://schemas.openxmlformats.org/officeDocument/2006/relationships/control" Target="../activeX/activeX7.xml"/><Relationship Id="rId1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8.wmf"/><Relationship Id="rId5" Type="http://schemas.openxmlformats.org/officeDocument/2006/relationships/control" Target="../activeX/activeX10.xml"/><Relationship Id="rId10" Type="http://schemas.openxmlformats.org/officeDocument/2006/relationships/image" Target="../media/image37.wmf"/><Relationship Id="rId4" Type="http://schemas.openxmlformats.org/officeDocument/2006/relationships/control" Target="../activeX/activeX9.xml"/><Relationship Id="rId9" Type="http://schemas.openxmlformats.org/officeDocument/2006/relationships/image" Target="../media/image36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242" y="-59846"/>
            <a:ext cx="9048707" cy="688698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	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>
                <a:solidFill>
                  <a:srgbClr val="EA2269"/>
                </a:solidFill>
                <a:latin typeface="Times New Roman" pitchFamily="18" charset="0"/>
                <a:cs typeface="Times New Roman" pitchFamily="18" charset="0"/>
              </a:rPr>
              <a:t>TRƯỜNG MG HOA CÚC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CHỦ ĐỀ:THẾ GIỚI THỰC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VẬ</a:t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tài:Ôn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vi 9</a:t>
            </a:r>
            <a:b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b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dạy:26/2/2026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hiện:H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Dion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Buôn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Krông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28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" y="214313"/>
            <a:ext cx="1687612" cy="1842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668" y="1889282"/>
            <a:ext cx="2143125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5" descr="Hình ảnh con cua-The vector illustration, badges, stickers, crab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 dirty="0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81" y="1794150"/>
            <a:ext cx="1684437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322" y="517062"/>
            <a:ext cx="1306339" cy="137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38" y="3068960"/>
            <a:ext cx="1680121" cy="151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323" y="483060"/>
            <a:ext cx="1365933" cy="1263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969" y="1794150"/>
            <a:ext cx="16764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Rectangle 43"/>
          <p:cNvSpPr/>
          <p:nvPr/>
        </p:nvSpPr>
        <p:spPr>
          <a:xfrm>
            <a:off x="864096" y="5425644"/>
            <a:ext cx="864096" cy="13452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SG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728192" y="5413118"/>
            <a:ext cx="864096" cy="1345232"/>
          </a:xfrm>
          <a:prstGeom prst="rect">
            <a:avLst/>
          </a:prstGeom>
          <a:solidFill>
            <a:srgbClr val="F9520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SG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592288" y="5413118"/>
            <a:ext cx="864096" cy="1345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SG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483148" y="5425644"/>
            <a:ext cx="864096" cy="1345232"/>
          </a:xfrm>
          <a:prstGeom prst="rect">
            <a:avLst/>
          </a:prstGeom>
          <a:solidFill>
            <a:srgbClr val="62C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202832" y="5413118"/>
            <a:ext cx="864096" cy="13452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347244" y="5413118"/>
            <a:ext cx="864096" cy="13452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066928" y="5413118"/>
            <a:ext cx="864096" cy="134523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SG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931024" y="5397760"/>
            <a:ext cx="864096" cy="134523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SG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795120" y="5390740"/>
            <a:ext cx="864096" cy="1345232"/>
          </a:xfrm>
          <a:prstGeom prst="rect">
            <a:avLst/>
          </a:prstGeom>
          <a:solidFill>
            <a:srgbClr val="EA22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SG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33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48148E-6 L -0.21857 -0.292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38" y="-1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Kết quả hình ảnh cho con tôm | Hình ảnh, Chó con, Tô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 dirty="0"/>
          </a:p>
        </p:txBody>
      </p:sp>
      <p:sp>
        <p:nvSpPr>
          <p:cNvPr id="5" name="Rectangle 4"/>
          <p:cNvSpPr/>
          <p:nvPr/>
        </p:nvSpPr>
        <p:spPr>
          <a:xfrm>
            <a:off x="1" y="5949280"/>
            <a:ext cx="971600" cy="90872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8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SG" sz="8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187117" y="4101951"/>
            <a:ext cx="151216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12" name="Oval 11"/>
          <p:cNvSpPr/>
          <p:nvPr/>
        </p:nvSpPr>
        <p:spPr>
          <a:xfrm>
            <a:off x="6312549" y="4077072"/>
            <a:ext cx="1512168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13" name="Rectangle 12"/>
          <p:cNvSpPr/>
          <p:nvPr/>
        </p:nvSpPr>
        <p:spPr>
          <a:xfrm>
            <a:off x="971601" y="5954960"/>
            <a:ext cx="971600" cy="908720"/>
          </a:xfrm>
          <a:prstGeom prst="rect">
            <a:avLst/>
          </a:prstGeom>
          <a:solidFill>
            <a:srgbClr val="F9520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8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943201" y="5954960"/>
            <a:ext cx="971600" cy="9087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8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914801" y="5954960"/>
            <a:ext cx="971600" cy="9087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8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07485" y="5949280"/>
            <a:ext cx="971600" cy="9087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8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8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79085" y="5949280"/>
            <a:ext cx="971600" cy="9087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8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850685" y="5949280"/>
            <a:ext cx="971600" cy="9087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8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SG" sz="8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22284" y="5949280"/>
            <a:ext cx="1134091" cy="90872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8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SG" sz="8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956376" y="5949280"/>
            <a:ext cx="1187624" cy="908720"/>
          </a:xfrm>
          <a:prstGeom prst="rect">
            <a:avLst/>
          </a:prstGeom>
          <a:solidFill>
            <a:srgbClr val="EA22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8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SG" sz="8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201" y="281409"/>
            <a:ext cx="2143125" cy="21431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5"/>
          <a:stretch/>
        </p:blipFill>
        <p:spPr>
          <a:xfrm>
            <a:off x="187523" y="1958826"/>
            <a:ext cx="2143125" cy="20262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9312"/>
            <a:ext cx="2143125" cy="2143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195" y="281410"/>
            <a:ext cx="4589369" cy="357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0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6 L -0.38889 -0.223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44" y="-11204"/>
                                    </p:animMotion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01 -0.00324 L -0.17414 -0.2342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56" y="-115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S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TRÒ CHƠI 3: AI NHANH AI GIỎI </a:t>
            </a:r>
            <a:endParaRPr lang="en-S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SG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giơ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giành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SG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SG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27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" y="-9449"/>
            <a:ext cx="9182888" cy="63813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653" y="188640"/>
            <a:ext cx="8064896" cy="1700808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Điền</a:t>
            </a:r>
            <a:r>
              <a:rPr lang="en-US" b="1" dirty="0" smtClean="0"/>
              <a:t> </a:t>
            </a:r>
            <a:r>
              <a:rPr lang="en-US" b="1" dirty="0" err="1"/>
              <a:t>d</a:t>
            </a:r>
            <a:r>
              <a:rPr lang="en-US" b="1" dirty="0" err="1" smtClean="0"/>
              <a:t>ãy</a:t>
            </a:r>
            <a:r>
              <a:rPr lang="en-US" b="1" dirty="0" smtClean="0"/>
              <a:t> </a:t>
            </a:r>
            <a:r>
              <a:rPr lang="en-US" b="1" dirty="0" err="1" smtClean="0"/>
              <a:t>số</a:t>
            </a:r>
            <a:r>
              <a:rPr lang="en-US" b="1" dirty="0" smtClean="0"/>
              <a:t> </a:t>
            </a:r>
            <a:r>
              <a:rPr lang="en-US" b="1" dirty="0" err="1" smtClean="0"/>
              <a:t>tự</a:t>
            </a:r>
            <a:r>
              <a:rPr lang="en-US" b="1" dirty="0" smtClean="0"/>
              <a:t> </a:t>
            </a:r>
            <a:r>
              <a:rPr lang="en-US" b="1" dirty="0" err="1" smtClean="0"/>
              <a:t>nhiên</a:t>
            </a:r>
            <a:r>
              <a:rPr lang="en-US" b="1" dirty="0" smtClean="0"/>
              <a:t> </a:t>
            </a:r>
            <a:r>
              <a:rPr lang="en-US" b="1" dirty="0" err="1" smtClean="0"/>
              <a:t>theo</a:t>
            </a:r>
            <a:r>
              <a:rPr lang="en-US" b="1" dirty="0" smtClean="0"/>
              <a:t> </a:t>
            </a:r>
            <a:r>
              <a:rPr lang="en-US" b="1" dirty="0" err="1" smtClean="0"/>
              <a:t>thứ</a:t>
            </a:r>
            <a:r>
              <a:rPr lang="en-US" b="1" dirty="0" smtClean="0"/>
              <a:t> </a:t>
            </a:r>
            <a:r>
              <a:rPr lang="en-US" b="1" dirty="0" err="1" smtClean="0"/>
              <a:t>tự</a:t>
            </a:r>
            <a:r>
              <a:rPr lang="en-US" b="1" dirty="0" smtClean="0"/>
              <a:t> </a:t>
            </a:r>
            <a:r>
              <a:rPr lang="en-US" b="1" dirty="0" err="1" smtClean="0"/>
              <a:t>từ</a:t>
            </a:r>
            <a:r>
              <a:rPr lang="en-US" b="1" dirty="0" smtClean="0"/>
              <a:t> </a:t>
            </a:r>
            <a:r>
              <a:rPr lang="en-US" b="1" dirty="0" err="1" smtClean="0"/>
              <a:t>bé</a:t>
            </a:r>
            <a:r>
              <a:rPr lang="en-US" b="1" dirty="0" smtClean="0"/>
              <a:t> </a:t>
            </a:r>
            <a:r>
              <a:rPr lang="en-US" b="1" dirty="0" err="1" smtClean="0"/>
              <a:t>đến</a:t>
            </a:r>
            <a:r>
              <a:rPr lang="en-US" b="1" dirty="0" smtClean="0"/>
              <a:t> </a:t>
            </a:r>
            <a:r>
              <a:rPr lang="en-US" b="1" dirty="0" err="1" smtClean="0"/>
              <a:t>lớn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6459022"/>
              </p:ext>
            </p:extLst>
          </p:nvPr>
        </p:nvGraphicFramePr>
        <p:xfrm>
          <a:off x="755576" y="2374758"/>
          <a:ext cx="8229600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1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2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3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4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5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7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8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controls>
      <mc:AlternateContent xmlns:mc="http://schemas.openxmlformats.org/markup-compatibility/2006">
        <mc:Choice xmlns:v="urn:schemas-microsoft-com:vml" Requires="v">
          <p:control spid="9305" name="TextBox3" r:id="rId2" imgW="1009800" imgH="1295280"/>
        </mc:Choice>
        <mc:Fallback>
          <p:control name="TextBox3" r:id="rId2" imgW="1009800" imgH="1295280">
            <p:pic>
              <p:nvPicPr>
                <p:cNvPr id="0" name="TextBox3"/>
                <p:cNvPicPr>
                  <a:picLocks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19475" y="2349500"/>
                  <a:ext cx="1008063" cy="1295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9306" name="TextBox1" r:id="rId3" imgW="1000080" imgH="1352520"/>
        </mc:Choice>
        <mc:Fallback>
          <p:control name="TextBox1" r:id="rId3" imgW="1000080" imgH="1352520">
            <p:pic>
              <p:nvPicPr>
                <p:cNvPr id="0" name="TextBox1"/>
                <p:cNvPicPr>
                  <a:picLocks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92725" y="2349500"/>
                  <a:ext cx="1004888" cy="13525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9307" name="TextBox2" r:id="rId4" imgW="1038240" imgH="1295280"/>
        </mc:Choice>
        <mc:Fallback>
          <p:control name="TextBox2" r:id="rId4" imgW="1038240" imgH="1295280">
            <p:pic>
              <p:nvPicPr>
                <p:cNvPr id="0" name="TextBox2"/>
                <p:cNvPicPr>
                  <a:picLocks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956550" y="2349500"/>
                  <a:ext cx="1042988" cy="1295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81642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32" y="0"/>
            <a:ext cx="9182888" cy="63813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780" y="116632"/>
            <a:ext cx="7936396" cy="1678497"/>
          </a:xfrm>
        </p:spPr>
        <p:txBody>
          <a:bodyPr>
            <a:normAutofit/>
          </a:bodyPr>
          <a:lstStyle/>
          <a:p>
            <a:r>
              <a:rPr lang="en-US" b="1" dirty="0" err="1"/>
              <a:t>Điền</a:t>
            </a:r>
            <a:r>
              <a:rPr lang="en-US" b="1" dirty="0"/>
              <a:t> </a:t>
            </a:r>
            <a:r>
              <a:rPr lang="en-US" b="1" dirty="0" err="1"/>
              <a:t>dãy</a:t>
            </a:r>
            <a:r>
              <a:rPr lang="en-US" b="1" dirty="0"/>
              <a:t> </a:t>
            </a:r>
            <a:r>
              <a:rPr lang="en-US" b="1" dirty="0" err="1"/>
              <a:t>số</a:t>
            </a:r>
            <a:r>
              <a:rPr lang="en-US" b="1" dirty="0"/>
              <a:t> </a:t>
            </a:r>
            <a:r>
              <a:rPr lang="en-US" b="1" dirty="0" err="1"/>
              <a:t>tự</a:t>
            </a:r>
            <a:r>
              <a:rPr lang="en-US" b="1" dirty="0"/>
              <a:t> </a:t>
            </a:r>
            <a:r>
              <a:rPr lang="en-US" b="1" dirty="0" err="1"/>
              <a:t>nhiên</a:t>
            </a:r>
            <a:r>
              <a:rPr lang="en-US" b="1" dirty="0"/>
              <a:t> </a:t>
            </a:r>
            <a:r>
              <a:rPr lang="en-US" b="1" dirty="0" err="1"/>
              <a:t>theo</a:t>
            </a:r>
            <a:r>
              <a:rPr lang="en-US" b="1" dirty="0"/>
              <a:t> </a:t>
            </a:r>
            <a:r>
              <a:rPr lang="en-US" b="1" dirty="0" err="1"/>
              <a:t>thứ</a:t>
            </a:r>
            <a:r>
              <a:rPr lang="en-US" b="1" dirty="0"/>
              <a:t> </a:t>
            </a:r>
            <a:r>
              <a:rPr lang="en-US" b="1" dirty="0" err="1"/>
              <a:t>tự</a:t>
            </a:r>
            <a:r>
              <a:rPr lang="en-US" b="1" dirty="0"/>
              <a:t> </a:t>
            </a:r>
            <a:r>
              <a:rPr lang="en-US" b="1" dirty="0" err="1"/>
              <a:t>từ</a:t>
            </a:r>
            <a:r>
              <a:rPr lang="en-US" b="1" dirty="0"/>
              <a:t> </a:t>
            </a:r>
            <a:r>
              <a:rPr lang="en-US" b="1" dirty="0" err="1" smtClean="0"/>
              <a:t>lớn</a:t>
            </a:r>
            <a:r>
              <a:rPr lang="en-US" b="1" dirty="0" smtClean="0"/>
              <a:t> </a:t>
            </a:r>
            <a:r>
              <a:rPr lang="en-US" b="1" dirty="0" err="1" smtClean="0"/>
              <a:t>đến</a:t>
            </a:r>
            <a:r>
              <a:rPr lang="en-US" b="1" dirty="0" smtClean="0"/>
              <a:t> </a:t>
            </a:r>
            <a:r>
              <a:rPr lang="en-US" b="1" dirty="0" err="1" smtClean="0"/>
              <a:t>bé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8004742"/>
              </p:ext>
            </p:extLst>
          </p:nvPr>
        </p:nvGraphicFramePr>
        <p:xfrm>
          <a:off x="755576" y="2374758"/>
          <a:ext cx="8229600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9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8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7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6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5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4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3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2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1</a:t>
                      </a:r>
                      <a:endParaRPr lang="en-US" sz="72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controls>
      <mc:AlternateContent xmlns:mc="http://schemas.openxmlformats.org/markup-compatibility/2006">
        <mc:Choice xmlns:v="urn:schemas-microsoft-com:vml" Requires="v">
          <p:control spid="10329" name="TextBox3" r:id="rId2" imgW="1009800" imgH="1371600"/>
        </mc:Choice>
        <mc:Fallback>
          <p:control name="TextBox3" r:id="rId2" imgW="1009800" imgH="1371600">
            <p:pic>
              <p:nvPicPr>
                <p:cNvPr id="0" name="TextBox3"/>
                <p:cNvPicPr>
                  <a:picLocks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19250" y="2349500"/>
                  <a:ext cx="1008063" cy="13668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330" name="TextBox1" r:id="rId3" imgW="1009800" imgH="1295280"/>
        </mc:Choice>
        <mc:Fallback>
          <p:control name="TextBox1" r:id="rId3" imgW="1009800" imgH="1295280">
            <p:pic>
              <p:nvPicPr>
                <p:cNvPr id="0" name="TextBox1"/>
                <p:cNvPicPr>
                  <a:picLocks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56100" y="2349500"/>
                  <a:ext cx="1008063" cy="1295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331" name="TextBox2" r:id="rId4" imgW="1009800" imgH="1371600"/>
        </mc:Choice>
        <mc:Fallback>
          <p:control name="TextBox2" r:id="rId4" imgW="1009800" imgH="1371600">
            <p:pic>
              <p:nvPicPr>
                <p:cNvPr id="0" name="TextBox2"/>
                <p:cNvPicPr>
                  <a:picLocks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27763" y="2349500"/>
                  <a:ext cx="1008062" cy="13668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98204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019" y="281695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12" y="32261"/>
            <a:ext cx="9144000" cy="6858000"/>
          </a:xfr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575331"/>
              </p:ext>
            </p:extLst>
          </p:nvPr>
        </p:nvGraphicFramePr>
        <p:xfrm>
          <a:off x="449019" y="1404057"/>
          <a:ext cx="71628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800"/>
                <a:gridCol w="1193800"/>
                <a:gridCol w="1193800"/>
                <a:gridCol w="1193800"/>
                <a:gridCol w="1193800"/>
                <a:gridCol w="1193800"/>
              </a:tblGrid>
              <a:tr h="1023888"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0</a:t>
                      </a:r>
                      <a:endParaRPr lang="en-US" sz="7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2</a:t>
                      </a:r>
                      <a:endParaRPr lang="en-US" sz="7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4</a:t>
                      </a:r>
                      <a:endParaRPr lang="en-US" sz="7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6</a:t>
                      </a:r>
                      <a:endParaRPr lang="en-US" sz="7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8</a:t>
                      </a:r>
                      <a:endParaRPr lang="en-US" sz="7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10</a:t>
                      </a:r>
                      <a:endParaRPr lang="en-US" sz="7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202327"/>
              </p:ext>
            </p:extLst>
          </p:nvPr>
        </p:nvGraphicFramePr>
        <p:xfrm>
          <a:off x="1475654" y="3861048"/>
          <a:ext cx="5631955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6391"/>
                <a:gridCol w="1126391"/>
                <a:gridCol w="1126391"/>
                <a:gridCol w="1126391"/>
                <a:gridCol w="1126391"/>
              </a:tblGrid>
              <a:tr h="1051761"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1</a:t>
                      </a:r>
                      <a:endParaRPr lang="en-US" sz="7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3</a:t>
                      </a:r>
                      <a:endParaRPr lang="en-US" sz="7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5</a:t>
                      </a:r>
                      <a:endParaRPr lang="en-US" sz="7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7</a:t>
                      </a:r>
                      <a:endParaRPr lang="en-US" sz="7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 smtClean="0"/>
                        <a:t>9</a:t>
                      </a:r>
                      <a:endParaRPr lang="en-US" sz="72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59832" y="2756227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Điền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dãy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số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lẻ</a:t>
            </a:r>
            <a:endParaRPr lang="en-US" sz="4800" b="1" dirty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3768" y="281695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</a:rPr>
              <a:t>Điền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</a:rPr>
              <a:t>dãy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</a:rPr>
              <a:t>số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</a:rPr>
              <a:t>chẵn</a:t>
            </a:r>
            <a:endParaRPr lang="en-US" sz="4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1386" name="TextBox2" r:id="rId2" imgW="1228680" imgH="1219320"/>
        </mc:Choice>
        <mc:Fallback>
          <p:control name="TextBox2" r:id="rId2" imgW="1228680" imgH="1219320">
            <p:pic>
              <p:nvPicPr>
                <p:cNvPr id="0" name="TextBox2"/>
                <p:cNvPicPr>
                  <a:picLocks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19700" y="1403350"/>
                  <a:ext cx="1223963" cy="12160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387" name="TextBox4" r:id="rId3" imgW="1171440" imgH="1228680"/>
        </mc:Choice>
        <mc:Fallback>
          <p:control name="TextBox4" r:id="rId3" imgW="1171440" imgH="1228680">
            <p:pic>
              <p:nvPicPr>
                <p:cNvPr id="0" name="TextBox4"/>
                <p:cNvPicPr>
                  <a:picLocks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859338" y="3860800"/>
                  <a:ext cx="1169987" cy="12239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388" name="TextBox1" r:id="rId4" imgW="1219320" imgH="1190520"/>
        </mc:Choice>
        <mc:Fallback>
          <p:control name="TextBox1" r:id="rId4" imgW="1219320" imgH="1190520">
            <p:pic>
              <p:nvPicPr>
                <p:cNvPr id="0" name="TextBox1"/>
                <p:cNvPicPr>
                  <a:picLocks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19250" y="1412875"/>
                  <a:ext cx="1216025" cy="11890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389" name="TextBox3" r:id="rId5" imgW="1171440" imgH="1228680"/>
        </mc:Choice>
        <mc:Fallback>
          <p:control name="TextBox3" r:id="rId5" imgW="1171440" imgH="1228680">
            <p:pic>
              <p:nvPicPr>
                <p:cNvPr id="0" name="TextBox3"/>
                <p:cNvPicPr>
                  <a:picLocks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55875" y="3860800"/>
                  <a:ext cx="1173163" cy="12239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59086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SG" dirty="0" smtClean="0">
                <a:solidFill>
                  <a:srgbClr val="0070C0"/>
                </a:solidFill>
              </a:rPr>
              <a:t>TRÒ CHƠI 4: CÙNG ĐUA TÀI</a:t>
            </a:r>
            <a:endParaRPr lang="en-SG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SG" sz="4000" dirty="0" smtClean="0"/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SG" sz="4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đếm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bớt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ô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SG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SG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75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415"/>
            <a:ext cx="9144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1" r="41772" b="4578"/>
          <a:stretch/>
        </p:blipFill>
        <p:spPr>
          <a:xfrm>
            <a:off x="1193774" y="-31816"/>
            <a:ext cx="5536031" cy="6760162"/>
          </a:xfrm>
        </p:spPr>
      </p:pic>
      <p:sp>
        <p:nvSpPr>
          <p:cNvPr id="6" name="Rounded Rectangle 5"/>
          <p:cNvSpPr/>
          <p:nvPr/>
        </p:nvSpPr>
        <p:spPr>
          <a:xfrm>
            <a:off x="7101821" y="8879"/>
            <a:ext cx="1136815" cy="90872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smtClean="0">
                <a:solidFill>
                  <a:srgbClr val="FF0000"/>
                </a:solidFill>
              </a:rPr>
              <a:t>5</a:t>
            </a:r>
            <a:endParaRPr lang="en-US" sz="8800" b="1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107592" y="1721772"/>
            <a:ext cx="1136815" cy="90872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smtClean="0">
                <a:solidFill>
                  <a:srgbClr val="FF0000"/>
                </a:solidFill>
              </a:rPr>
              <a:t>4</a:t>
            </a:r>
            <a:endParaRPr lang="en-US" sz="8800" b="1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107592" y="3631752"/>
            <a:ext cx="1136815" cy="90872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smtClean="0">
                <a:solidFill>
                  <a:srgbClr val="FF0000"/>
                </a:solidFill>
              </a:rPr>
              <a:t>6</a:t>
            </a:r>
            <a:endParaRPr lang="en-US" sz="8800" b="1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101822" y="5541732"/>
            <a:ext cx="1136815" cy="90872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smtClean="0">
                <a:solidFill>
                  <a:srgbClr val="FF0000"/>
                </a:solidFill>
              </a:rPr>
              <a:t>9</a:t>
            </a:r>
            <a:endParaRPr lang="en-US" sz="8800" b="1" dirty="0">
              <a:solidFill>
                <a:srgbClr val="FF0000"/>
              </a:solidFill>
            </a:endParaRPr>
          </a:p>
        </p:txBody>
      </p:sp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9" t="9978" r="78641" b="78281"/>
          <a:stretch/>
        </p:blipFill>
        <p:spPr>
          <a:xfrm>
            <a:off x="5710027" y="66567"/>
            <a:ext cx="678868" cy="933444"/>
          </a:xfrm>
          <a:prstGeom prst="rect">
            <a:avLst/>
          </a:prstGeom>
        </p:spPr>
      </p:pic>
      <p:pic>
        <p:nvPicPr>
          <p:cNvPr id="1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9" t="74021" r="66181" b="15305"/>
          <a:stretch/>
        </p:blipFill>
        <p:spPr>
          <a:xfrm>
            <a:off x="5459792" y="5798276"/>
            <a:ext cx="1102212" cy="91850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691680" y="-31816"/>
            <a:ext cx="690484" cy="9357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521865" y="5749385"/>
            <a:ext cx="1028907" cy="84796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629907" y="1282001"/>
            <a:ext cx="1758988" cy="9948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342833" y="3982946"/>
            <a:ext cx="1386972" cy="99487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136" y="-34755"/>
            <a:ext cx="792842" cy="96859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090" y="-31011"/>
            <a:ext cx="792842" cy="96859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286" y="-31011"/>
            <a:ext cx="792842" cy="96859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466" y="-58056"/>
            <a:ext cx="792842" cy="96859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332" y="-14873"/>
            <a:ext cx="792842" cy="96859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477" y="91132"/>
            <a:ext cx="792842" cy="96859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482048" y="-14873"/>
            <a:ext cx="1009409" cy="105972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426097" y="-12140"/>
            <a:ext cx="1009409" cy="105972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83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10" grpId="0" animBg="1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" y="35263"/>
            <a:ext cx="8934118" cy="671558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Rectangle 5"/>
          <p:cNvSpPr/>
          <p:nvPr/>
        </p:nvSpPr>
        <p:spPr>
          <a:xfrm>
            <a:off x="1763688" y="2636912"/>
            <a:ext cx="6379695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15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Xin </a:t>
            </a:r>
            <a:r>
              <a:rPr lang="en-US" sz="1150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chào</a:t>
            </a:r>
            <a:r>
              <a:rPr lang="en-US" sz="115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1150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và</a:t>
            </a:r>
            <a:r>
              <a:rPr lang="en-US" sz="115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hẹn</a:t>
            </a:r>
            <a:r>
              <a:rPr lang="en-US" sz="115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gặp</a:t>
            </a:r>
            <a:r>
              <a:rPr lang="en-US" sz="115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lại</a:t>
            </a:r>
            <a:r>
              <a:rPr lang="en-US" sz="115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các</a:t>
            </a:r>
            <a:r>
              <a:rPr lang="en-US" sz="115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con</a:t>
            </a:r>
            <a:endParaRPr lang="en-US" sz="115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397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SG" dirty="0" smtClean="0">
                <a:solidFill>
                  <a:schemeClr val="tx1"/>
                </a:solidFill>
              </a:rPr>
              <a:t>TRÒ CHƠI 1: Ô CỬA BÍ MẬT</a:t>
            </a:r>
            <a:endParaRPr lang="en-SG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SG" sz="4000" dirty="0" err="1" smtClean="0">
                <a:solidFill>
                  <a:srgbClr val="FF0000"/>
                </a:solidFill>
              </a:rPr>
              <a:t>Cách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chơi</a:t>
            </a:r>
            <a:r>
              <a:rPr lang="en-SG" sz="4000" dirty="0" smtClean="0">
                <a:solidFill>
                  <a:srgbClr val="FF000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en-SG" sz="4000" dirty="0" err="1" smtClean="0">
                <a:solidFill>
                  <a:srgbClr val="FF0000"/>
                </a:solidFill>
              </a:rPr>
              <a:t>Có</a:t>
            </a:r>
            <a:r>
              <a:rPr lang="en-SG" sz="4000" dirty="0" smtClean="0">
                <a:solidFill>
                  <a:srgbClr val="FF0000"/>
                </a:solidFill>
              </a:rPr>
              <a:t> 4 ô </a:t>
            </a:r>
            <a:r>
              <a:rPr lang="en-SG" sz="4000" dirty="0" err="1" smtClean="0">
                <a:solidFill>
                  <a:srgbClr val="FF0000"/>
                </a:solidFill>
              </a:rPr>
              <a:t>cửa</a:t>
            </a:r>
            <a:r>
              <a:rPr lang="en-SG" sz="4000" dirty="0" smtClean="0">
                <a:solidFill>
                  <a:srgbClr val="FF0000"/>
                </a:solidFill>
              </a:rPr>
              <a:t>, </a:t>
            </a:r>
            <a:r>
              <a:rPr lang="en-SG" sz="4000" dirty="0" err="1" smtClean="0">
                <a:solidFill>
                  <a:srgbClr val="FF0000"/>
                </a:solidFill>
              </a:rPr>
              <a:t>nhiệm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vụ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của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các</a:t>
            </a:r>
            <a:r>
              <a:rPr lang="en-SG" sz="4000" dirty="0" smtClean="0">
                <a:solidFill>
                  <a:srgbClr val="FF0000"/>
                </a:solidFill>
              </a:rPr>
              <a:t> con </a:t>
            </a:r>
            <a:r>
              <a:rPr lang="en-SG" sz="4000" dirty="0" err="1" smtClean="0">
                <a:solidFill>
                  <a:srgbClr val="FF0000"/>
                </a:solidFill>
              </a:rPr>
              <a:t>là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chọn</a:t>
            </a:r>
            <a:r>
              <a:rPr lang="en-SG" sz="4000" dirty="0" smtClean="0">
                <a:solidFill>
                  <a:srgbClr val="FF0000"/>
                </a:solidFill>
              </a:rPr>
              <a:t> ô </a:t>
            </a:r>
            <a:r>
              <a:rPr lang="en-SG" sz="4000" dirty="0" err="1" smtClean="0">
                <a:solidFill>
                  <a:srgbClr val="FF0000"/>
                </a:solidFill>
              </a:rPr>
              <a:t>cửa</a:t>
            </a:r>
            <a:r>
              <a:rPr lang="en-SG" sz="4000" dirty="0" smtClean="0">
                <a:solidFill>
                  <a:srgbClr val="FF0000"/>
                </a:solidFill>
              </a:rPr>
              <a:t>. Sau </a:t>
            </a:r>
            <a:r>
              <a:rPr lang="en-SG" sz="4000" dirty="0" err="1" smtClean="0">
                <a:solidFill>
                  <a:srgbClr val="FF0000"/>
                </a:solidFill>
              </a:rPr>
              <a:t>mỗi</a:t>
            </a:r>
            <a:r>
              <a:rPr lang="en-SG" sz="4000" dirty="0" smtClean="0">
                <a:solidFill>
                  <a:srgbClr val="FF0000"/>
                </a:solidFill>
              </a:rPr>
              <a:t> ô </a:t>
            </a:r>
            <a:r>
              <a:rPr lang="en-SG" sz="4000" dirty="0" err="1" smtClean="0">
                <a:solidFill>
                  <a:srgbClr val="FF0000"/>
                </a:solidFill>
              </a:rPr>
              <a:t>cửa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các</a:t>
            </a:r>
            <a:r>
              <a:rPr lang="en-SG" sz="4000" dirty="0" smtClean="0">
                <a:solidFill>
                  <a:srgbClr val="FF0000"/>
                </a:solidFill>
              </a:rPr>
              <a:t> con </a:t>
            </a:r>
            <a:r>
              <a:rPr lang="en-SG" sz="4000" dirty="0" err="1" smtClean="0">
                <a:solidFill>
                  <a:srgbClr val="FF0000"/>
                </a:solidFill>
              </a:rPr>
              <a:t>xem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có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gì</a:t>
            </a:r>
            <a:r>
              <a:rPr lang="en-SG" sz="4000" dirty="0" smtClean="0">
                <a:solidFill>
                  <a:srgbClr val="FF0000"/>
                </a:solidFill>
              </a:rPr>
              <a:t> ? </a:t>
            </a:r>
            <a:r>
              <a:rPr lang="en-SG" sz="4000" dirty="0" err="1" smtClean="0">
                <a:solidFill>
                  <a:srgbClr val="FF0000"/>
                </a:solidFill>
              </a:rPr>
              <a:t>Số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lượng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tương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ứng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là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bao</a:t>
            </a:r>
            <a:r>
              <a:rPr lang="en-SG" sz="4000" dirty="0" smtClean="0">
                <a:solidFill>
                  <a:srgbClr val="FF0000"/>
                </a:solidFill>
              </a:rPr>
              <a:t> </a:t>
            </a:r>
            <a:r>
              <a:rPr lang="en-SG" sz="4000" dirty="0" err="1" smtClean="0">
                <a:solidFill>
                  <a:srgbClr val="FF0000"/>
                </a:solidFill>
              </a:rPr>
              <a:t>nhiêu</a:t>
            </a:r>
            <a:r>
              <a:rPr lang="en-SG" sz="4000" dirty="0" smtClean="0">
                <a:solidFill>
                  <a:srgbClr val="FF0000"/>
                </a:solidFill>
              </a:rPr>
              <a:t>?</a:t>
            </a:r>
            <a:endParaRPr lang="en-SG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1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3312368" cy="3128764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lvl="0" indent="0">
              <a:buNone/>
            </a:pPr>
            <a:endParaRPr lang="en-SG" dirty="0" smtClean="0">
              <a:solidFill>
                <a:prstClr val="white"/>
              </a:solidFill>
            </a:endParaRPr>
          </a:p>
          <a:p>
            <a:pPr marL="0" lvl="0" indent="0">
              <a:buNone/>
            </a:pPr>
            <a:r>
              <a:rPr lang="en-SG" dirty="0" smtClean="0">
                <a:solidFill>
                  <a:srgbClr val="FF0000"/>
                </a:solidFill>
              </a:rPr>
              <a:t>             </a:t>
            </a:r>
            <a:r>
              <a:rPr lang="en-SG" sz="1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1</a:t>
            </a:r>
            <a:endParaRPr lang="en-SG" sz="1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338891" y="0"/>
            <a:ext cx="3401020" cy="31287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S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SG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S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SG" sz="10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2</a:t>
            </a:r>
            <a:r>
              <a:rPr lang="en-SG" sz="10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en-SG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155752"/>
            <a:ext cx="3312368" cy="31557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SG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en-SG" sz="10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10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SG" sz="10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3</a:t>
            </a:r>
            <a:endParaRPr lang="en-SG" sz="10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SG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338891" y="3162400"/>
            <a:ext cx="3384376" cy="314910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SG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en-SG" dirty="0" smtClean="0">
                <a:solidFill>
                  <a:prstClr val="white"/>
                </a:solidFill>
              </a:rPr>
              <a:t>  </a:t>
            </a:r>
          </a:p>
          <a:p>
            <a:pPr marL="0" indent="0">
              <a:buNone/>
            </a:pPr>
            <a:endParaRPr lang="en-SG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SG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SG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SG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SG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en-SG" dirty="0">
                <a:solidFill>
                  <a:prstClr val="white"/>
                </a:solidFill>
              </a:rPr>
              <a:t> </a:t>
            </a:r>
            <a:r>
              <a:rPr lang="en-SG" dirty="0" smtClean="0">
                <a:solidFill>
                  <a:prstClr val="white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SG" dirty="0" smtClean="0">
                <a:solidFill>
                  <a:prstClr val="white"/>
                </a:solidFill>
              </a:rPr>
              <a:t>  </a:t>
            </a:r>
            <a:r>
              <a:rPr lang="en-SG" sz="30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4</a:t>
            </a:r>
            <a:endParaRPr lang="en-SG" sz="30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SG" sz="10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10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</p:txBody>
      </p:sp>
      <p:sp>
        <p:nvSpPr>
          <p:cNvPr id="2" name="Right Arrow 1"/>
          <p:cNvSpPr/>
          <p:nvPr/>
        </p:nvSpPr>
        <p:spPr>
          <a:xfrm>
            <a:off x="7092280" y="2780928"/>
            <a:ext cx="1800200" cy="108012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hlinkClick r:id="rId6" action="ppaction://hlinksldjump"/>
              </a:rPr>
              <a:t>TIẾP THEO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14897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5" y="541623"/>
            <a:ext cx="15525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54" y="1916832"/>
            <a:ext cx="15525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4664"/>
            <a:ext cx="15525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07" y="3429000"/>
            <a:ext cx="15525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801763"/>
            <a:ext cx="15525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484089"/>
            <a:ext cx="15525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132856"/>
            <a:ext cx="155257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6631930" y="2420888"/>
            <a:ext cx="2116534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SG" sz="1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Left Arrow 1"/>
          <p:cNvSpPr/>
          <p:nvPr/>
        </p:nvSpPr>
        <p:spPr>
          <a:xfrm>
            <a:off x="6444208" y="5301208"/>
            <a:ext cx="2016224" cy="1080120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 action="ppaction://hlinksldjump"/>
              </a:rPr>
              <a:t>Trở</a:t>
            </a:r>
            <a:r>
              <a:rPr 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 action="ppaction://hlinksldjump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3" action="ppaction://hlinksldjump"/>
              </a:rPr>
              <a:t>về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288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88" y="548680"/>
            <a:ext cx="2285132" cy="2467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48680"/>
            <a:ext cx="1800200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620688"/>
            <a:ext cx="2088232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" y="3016201"/>
            <a:ext cx="2286000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456" y="3089251"/>
            <a:ext cx="2286000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988" y="3016200"/>
            <a:ext cx="2286000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6849988" y="1556792"/>
            <a:ext cx="1826468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SG" sz="1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6481936" y="5270830"/>
            <a:ext cx="2016224" cy="1080120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5" action="ppaction://hlinksldjump"/>
              </a:rPr>
              <a:t>Trở</a:t>
            </a:r>
            <a:r>
              <a:rPr 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5" action="ppaction://hlinksldjump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5" action="ppaction://hlinksldjump"/>
              </a:rPr>
              <a:t>về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404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1259632" cy="142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4888"/>
            <a:ext cx="1262063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792" y="328588"/>
            <a:ext cx="1262063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9401"/>
            <a:ext cx="1262063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934" y="1799357"/>
            <a:ext cx="1262063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872" y="1820764"/>
            <a:ext cx="1262063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" y="3501008"/>
            <a:ext cx="1262063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350" y="3573016"/>
            <a:ext cx="1262063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17032"/>
            <a:ext cx="1262063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5724128" y="1055651"/>
            <a:ext cx="2736304" cy="2808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SG" sz="1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eft Arrow 11"/>
          <p:cNvSpPr/>
          <p:nvPr/>
        </p:nvSpPr>
        <p:spPr>
          <a:xfrm>
            <a:off x="6084168" y="4993829"/>
            <a:ext cx="2016224" cy="1080120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4" action="ppaction://hlinksldjump"/>
              </a:rPr>
              <a:t>Trở</a:t>
            </a:r>
            <a:r>
              <a:rPr 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4" action="ppaction://hlinksldjump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4" action="ppaction://hlinksldjump"/>
              </a:rPr>
              <a:t>về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790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4296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0"/>
            <a:ext cx="266382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304256"/>
            <a:ext cx="266382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182" y="27063"/>
            <a:ext cx="266382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" y="1996750"/>
            <a:ext cx="266382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6408204" y="2636912"/>
            <a:ext cx="2196244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SG" sz="1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6498214" y="5173959"/>
            <a:ext cx="2016224" cy="1080120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4" action="ppaction://hlinksldjump"/>
              </a:rPr>
              <a:t>Trở</a:t>
            </a:r>
            <a:r>
              <a:rPr lang="en-US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4" action="ppaction://hlinksldjump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4" action="ppaction://hlinksldjump"/>
              </a:rPr>
              <a:t>về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066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  <a:solidFill>
            <a:schemeClr val="accent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SG" dirty="0" smtClean="0">
                <a:solidFill>
                  <a:schemeClr val="bg1"/>
                </a:solidFill>
              </a:rPr>
              <a:t/>
            </a:r>
            <a:br>
              <a:rPr lang="en-SG" dirty="0" smtClean="0">
                <a:solidFill>
                  <a:schemeClr val="bg1"/>
                </a:solidFill>
              </a:rPr>
            </a:br>
            <a:r>
              <a:rPr lang="en-S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TRÒ CHƠI 2: </a:t>
            </a:r>
            <a:r>
              <a:rPr lang="en-S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AI THÔNG MINH HƠN</a:t>
            </a:r>
            <a:r>
              <a:rPr lang="en-SG" dirty="0">
                <a:solidFill>
                  <a:schemeClr val="tx1"/>
                </a:solidFill>
              </a:rPr>
              <a:t/>
            </a:r>
            <a:br>
              <a:rPr lang="en-SG" dirty="0">
                <a:solidFill>
                  <a:schemeClr val="tx1"/>
                </a:solidFill>
              </a:rPr>
            </a:br>
            <a:endParaRPr lang="en-SG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indent="0" algn="just">
              <a:buNone/>
            </a:pPr>
            <a:r>
              <a:rPr lang="en-SG" dirty="0" smtClean="0">
                <a:solidFill>
                  <a:schemeClr val="bg1"/>
                </a:solidFill>
              </a:rPr>
              <a:t> </a:t>
            </a:r>
            <a:r>
              <a:rPr lang="en-SG" sz="4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ác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đếm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SG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SG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endParaRPr lang="en-SG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1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45" y="476238"/>
            <a:ext cx="1523256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269" y="2284355"/>
            <a:ext cx="1524000" cy="178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266" y="2709354"/>
            <a:ext cx="1524000" cy="176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168" y="2492896"/>
            <a:ext cx="1524000" cy="179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19" y="188640"/>
            <a:ext cx="1524000" cy="1782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19" y="709885"/>
            <a:ext cx="1524000" cy="1782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660" y="226740"/>
            <a:ext cx="1524000" cy="179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4725144"/>
            <a:ext cx="864096" cy="13452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SG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64096" y="4725144"/>
            <a:ext cx="864096" cy="1345232"/>
          </a:xfrm>
          <a:prstGeom prst="rect">
            <a:avLst/>
          </a:prstGeom>
          <a:solidFill>
            <a:srgbClr val="F9520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SG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954" y="2410942"/>
            <a:ext cx="1524000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1728192" y="4725144"/>
            <a:ext cx="864096" cy="1345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SG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617564" y="4725144"/>
            <a:ext cx="864096" cy="1345232"/>
          </a:xfrm>
          <a:prstGeom prst="rect">
            <a:avLst/>
          </a:prstGeom>
          <a:solidFill>
            <a:srgbClr val="62C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47244" y="4725144"/>
            <a:ext cx="864096" cy="13452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483148" y="4725144"/>
            <a:ext cx="864096" cy="13452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221907" y="4725144"/>
            <a:ext cx="864096" cy="134523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SG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086003" y="4718124"/>
            <a:ext cx="864096" cy="134523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SG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65998" y="4725144"/>
            <a:ext cx="864096" cy="1345232"/>
          </a:xfrm>
          <a:prstGeom prst="rect">
            <a:avLst/>
          </a:prstGeom>
          <a:solidFill>
            <a:srgbClr val="EA22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SG" sz="1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88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63645E-6 L -0.07118 -0.2437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9" y="-12188"/>
                                    </p:animMotion>
                                  </p:childTnLst>
                                  <p:subTnLst>
                                    <p:audio>
                                      <p:cMediaNode vol="90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</TotalTime>
  <Words>269</Words>
  <Application>Microsoft Office PowerPoint</Application>
  <PresentationFormat>On-screen Show (4:3)</PresentationFormat>
  <Paragraphs>99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       TRƯỜNG MG HOA CÚC CHỦ ĐỀ:THẾ GIỚI THỰC VẬ Môn: Làm quen với toán Đề tài:Ôn số lượng trong phạm vi 9 Lớp :Lá 2 Ngày dạy:26/2/2026 Người thực hiện:H Dion Buôn Krông</vt:lpstr>
      <vt:lpstr>TRÒ CHƠI 1: Ô CỬA BÍ MẬT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TRÒ CHƠI 2: AI THÔNG MINH HƠN </vt:lpstr>
      <vt:lpstr>PowerPoint Presentation</vt:lpstr>
      <vt:lpstr>PowerPoint Presentation</vt:lpstr>
      <vt:lpstr>PowerPoint Presentation</vt:lpstr>
      <vt:lpstr>TRÒ CHƠI 3: AI NHANH AI GIỎI </vt:lpstr>
      <vt:lpstr>Điền dãy số tự nhiên theo thứ tự từ bé đến lớn</vt:lpstr>
      <vt:lpstr>Điền dãy số tự nhiên theo thứ tự từ lớn đến bé</vt:lpstr>
      <vt:lpstr>PowerPoint Presentation</vt:lpstr>
      <vt:lpstr>TRÒ CHƠI 4: CÙNG ĐUA TÀI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Admin</cp:lastModifiedBy>
  <cp:revision>142</cp:revision>
  <dcterms:created xsi:type="dcterms:W3CDTF">2020-04-04T14:12:31Z</dcterms:created>
  <dcterms:modified xsi:type="dcterms:W3CDTF">2026-03-13T06:06:11Z</dcterms:modified>
</cp:coreProperties>
</file>